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160E0-2358-4C7C-AFB9-D1CE9B89EB02}" type="datetimeFigureOut">
              <a:rPr lang="tr-TR" smtClean="0"/>
              <a:t>2.2.2018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793A3-C7DC-4A22-BA1F-917492D62B2F}"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0254DE-CA04-40DE-9619-11676832120C}" type="datetime1">
              <a:rPr lang="tr-TR" smtClean="0"/>
              <a:t>2.2.2018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1C4CD1-8A87-4B05-9528-C5F6E5C920B3}"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865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89EB75-A9C6-4D0B-A16C-2D16138F0BEC}" type="datetime1">
              <a:rPr lang="tr-TR" smtClean="0"/>
              <a:t>2.2.2018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115543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4ADDC9A-1569-41FF-B6B1-9D84E3F9AEBD}" type="datetime1">
              <a:rPr lang="tr-TR" smtClean="0"/>
              <a:t>2.2.2018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40741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97F8024-8795-43D4-A4C1-12A5959D0C76}" type="datetime1">
              <a:rPr lang="tr-TR" smtClean="0"/>
              <a:t>2.2.2018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37367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948AD3A-4E00-48E3-AA20-9DF902BF27AE}" type="datetime1">
              <a:rPr lang="tr-TR" smtClean="0"/>
              <a:t>2.2.2018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1C4CD1-8A87-4B05-9528-C5F6E5C920B3}"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338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C6556B-A19B-4536-92C1-295CBBB8A58A}" type="datetime1">
              <a:rPr lang="tr-TR" smtClean="0"/>
              <a:t>2.2.2018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17983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B1ADC5B-F7BA-4D5B-8FA5-DF98CC3A1FEE}" type="datetime1">
              <a:rPr lang="tr-TR" smtClean="0"/>
              <a:t>2.2.2018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220934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05E0013-9E39-4852-BF55-3A33A12CB2F9}" type="datetime1">
              <a:rPr lang="tr-TR" smtClean="0"/>
              <a:t>2.2.2018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1078466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3D6A3F-4147-4D57-AFCA-33ABBF3A8495}" type="datetime1">
              <a:rPr lang="tr-TR" smtClean="0"/>
              <a:t>2.2.2018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364654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7E8CA8-DD13-4078-AB9C-430C90FD4A1C}" type="datetime1">
              <a:rPr lang="tr-TR" smtClean="0"/>
              <a:t>2.2.2018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363033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FA6628C-F895-4BA4-A06A-4C4817670F83}" type="datetime1">
              <a:rPr lang="tr-TR" smtClean="0"/>
              <a:t>2.2.2018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1C4CD1-8A87-4B05-9528-C5F6E5C920B3}" type="slidenum">
              <a:rPr lang="tr-TR" smtClean="0"/>
              <a:pPr/>
              <a:t>‹#›</a:t>
            </a:fld>
            <a:endParaRPr lang="tr-TR"/>
          </a:p>
        </p:txBody>
      </p:sp>
    </p:spTree>
    <p:extLst>
      <p:ext uri="{BB962C8B-B14F-4D97-AF65-F5344CB8AC3E}">
        <p14:creationId xmlns:p14="http://schemas.microsoft.com/office/powerpoint/2010/main" xmlns="" val="387371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0E1EF3-7A83-4C37-81BC-02B3B09A83FF}" type="datetime1">
              <a:rPr lang="tr-TR" smtClean="0"/>
              <a:t>2.2.2018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1C4CD1-8A87-4B05-9528-C5F6E5C920B3}"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489583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sz="7300" b="1" dirty="0" smtClean="0"/>
              <a:t>ARDAHAN İLİ VE POTANSİYEL YATIRIM ALANLARI</a:t>
            </a:r>
            <a:endParaRPr lang="tr-TR" b="1" dirty="0"/>
          </a:p>
        </p:txBody>
      </p:sp>
      <p:sp>
        <p:nvSpPr>
          <p:cNvPr id="3" name="Alt Başlık 2"/>
          <p:cNvSpPr>
            <a:spLocks noGrp="1"/>
          </p:cNvSpPr>
          <p:nvPr>
            <p:ph type="subTitle" idx="1"/>
          </p:nvPr>
        </p:nvSpPr>
        <p:spPr/>
        <p:txBody>
          <a:bodyPr/>
          <a:lstStyle/>
          <a:p>
            <a:r>
              <a:rPr lang="tr-TR" dirty="0" smtClean="0">
                <a:solidFill>
                  <a:srgbClr val="FF0000"/>
                </a:solidFill>
              </a:rPr>
              <a:t>ARDAHAN TİCARET VE SANAYİ ODASI</a:t>
            </a:r>
            <a:endParaRPr lang="tr-TR" dirty="0">
              <a:solidFill>
                <a:srgbClr val="FF0000"/>
              </a:solidFill>
            </a:endParaRPr>
          </a:p>
        </p:txBody>
      </p:sp>
      <p:pic>
        <p:nvPicPr>
          <p:cNvPr id="1027" name="Picture 3" descr="C:\Users\Lenovo\Desktop\ATSO LOGO yuvarlak.jpg"/>
          <p:cNvPicPr>
            <a:picLocks noChangeAspect="1" noChangeArrowheads="1"/>
          </p:cNvPicPr>
          <p:nvPr/>
        </p:nvPicPr>
        <p:blipFill>
          <a:blip r:embed="rId2" cstate="print"/>
          <a:srcRect/>
          <a:stretch>
            <a:fillRect/>
          </a:stretch>
        </p:blipFill>
        <p:spPr bwMode="auto">
          <a:xfrm>
            <a:off x="5540421" y="443730"/>
            <a:ext cx="1692000" cy="1692000"/>
          </a:xfrm>
          <a:prstGeom prst="rect">
            <a:avLst/>
          </a:prstGeom>
          <a:noFill/>
        </p:spPr>
      </p:pic>
      <p:sp>
        <p:nvSpPr>
          <p:cNvPr id="5" name="4 Slayt Numarası Yer Tutucusu"/>
          <p:cNvSpPr>
            <a:spLocks noGrp="1"/>
          </p:cNvSpPr>
          <p:nvPr>
            <p:ph type="sldNum" sz="quarter" idx="12"/>
          </p:nvPr>
        </p:nvSpPr>
        <p:spPr/>
        <p:txBody>
          <a:bodyPr/>
          <a:lstStyle/>
          <a:p>
            <a:fld id="{7D1C4CD1-8A87-4B05-9528-C5F6E5C920B3}" type="slidenum">
              <a:rPr lang="tr-TR" smtClean="0"/>
              <a:pPr/>
              <a:t>1</a:t>
            </a:fld>
            <a:endParaRPr lang="tr-TR"/>
          </a:p>
        </p:txBody>
      </p:sp>
    </p:spTree>
    <p:extLst>
      <p:ext uri="{BB962C8B-B14F-4D97-AF65-F5344CB8AC3E}">
        <p14:creationId xmlns:p14="http://schemas.microsoft.com/office/powerpoint/2010/main" xmlns="" val="111270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 VE DIŞ TİCARET POTANSİYELİ</a:t>
            </a:r>
            <a:endParaRPr lang="tr-TR" dirty="0"/>
          </a:p>
        </p:txBody>
      </p:sp>
      <p:sp>
        <p:nvSpPr>
          <p:cNvPr id="3" name="İçerik Yer Tutucusu 2"/>
          <p:cNvSpPr>
            <a:spLocks noGrp="1"/>
          </p:cNvSpPr>
          <p:nvPr>
            <p:ph idx="1"/>
          </p:nvPr>
        </p:nvSpPr>
        <p:spPr/>
        <p:txBody>
          <a:bodyPr/>
          <a:lstStyle/>
          <a:p>
            <a:r>
              <a:rPr lang="tr-TR" dirty="0"/>
              <a:t>Ardahan’ın ticari potansiyeli sadece Gürcistan’la sınırlı değildir. Doğal olarak Ardahan Kafkaslara açılan bir kapıdır. Ülkemizin bu yakın coğrafya ile gerçekleştirdiği ihracat ve ithalata konu olan ürünleri </a:t>
            </a:r>
            <a:r>
              <a:rPr lang="tr-TR" dirty="0" smtClean="0"/>
              <a:t>tabloda verilmiştir.</a:t>
            </a:r>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10</a:t>
            </a:fld>
            <a:endParaRPr lang="tr-TR"/>
          </a:p>
        </p:txBody>
      </p:sp>
    </p:spTree>
    <p:extLst>
      <p:ext uri="{BB962C8B-B14F-4D97-AF65-F5344CB8AC3E}">
        <p14:creationId xmlns:p14="http://schemas.microsoft.com/office/powerpoint/2010/main" xmlns="" val="106326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t>Tablo: Azerbaycan Gürcistan ve İran’ın Türkiye’ye İhraç Ettiği Başlıca </a:t>
            </a:r>
            <a:r>
              <a:rPr lang="tr-TR" dirty="0" smtClean="0"/>
              <a:t>Ürünler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196512302"/>
              </p:ext>
            </p:extLst>
          </p:nvPr>
        </p:nvGraphicFramePr>
        <p:xfrm>
          <a:off x="682580" y="2021984"/>
          <a:ext cx="9916732" cy="4031084"/>
        </p:xfrm>
        <a:graphic>
          <a:graphicData uri="http://schemas.openxmlformats.org/drawingml/2006/table">
            <a:tbl>
              <a:tblPr firstRow="1" firstCol="1" bandRow="1">
                <a:tableStyleId>{5C22544A-7EE6-4342-B048-85BDC9FD1C3A}</a:tableStyleId>
              </a:tblPr>
              <a:tblGrid>
                <a:gridCol w="3304848"/>
                <a:gridCol w="3305942"/>
                <a:gridCol w="3305942"/>
              </a:tblGrid>
              <a:tr h="447898">
                <a:tc>
                  <a:txBody>
                    <a:bodyPr/>
                    <a:lstStyle/>
                    <a:p>
                      <a:pPr>
                        <a:lnSpc>
                          <a:spcPct val="107000"/>
                        </a:lnSpc>
                        <a:spcAft>
                          <a:spcPts val="0"/>
                        </a:spcAft>
                      </a:pPr>
                      <a:r>
                        <a:rPr lang="tr-TR" sz="1600" dirty="0">
                          <a:effectLst/>
                        </a:rPr>
                        <a:t>Azerbaycan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Gürcistan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İran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5797">
                <a:tc>
                  <a:txBody>
                    <a:bodyPr/>
                    <a:lstStyle/>
                    <a:p>
                      <a:pPr>
                        <a:lnSpc>
                          <a:spcPct val="107000"/>
                        </a:lnSpc>
                        <a:spcAft>
                          <a:spcPts val="0"/>
                        </a:spcAft>
                      </a:pPr>
                      <a:r>
                        <a:rPr lang="tr-TR" sz="1600">
                          <a:effectLst/>
                        </a:rPr>
                        <a:t>Mineral Yakıtlar, Petrol ve türevleri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Demir hurdası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Ham petrol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98">
                <a:tc>
                  <a:txBody>
                    <a:bodyPr/>
                    <a:lstStyle/>
                    <a:p>
                      <a:pPr>
                        <a:lnSpc>
                          <a:spcPct val="107000"/>
                        </a:lnSpc>
                        <a:spcAft>
                          <a:spcPts val="0"/>
                        </a:spcAft>
                      </a:pPr>
                      <a:r>
                        <a:rPr lang="tr-TR" sz="1600">
                          <a:effectLst/>
                        </a:rPr>
                        <a:t>Plastikler ve mamuller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err="1">
                          <a:effectLst/>
                        </a:rPr>
                        <a:t>Ferro</a:t>
                      </a:r>
                      <a:r>
                        <a:rPr lang="tr-TR" sz="1600" dirty="0">
                          <a:effectLst/>
                        </a:rPr>
                        <a:t> </a:t>
                      </a:r>
                      <a:r>
                        <a:rPr lang="tr-TR" sz="1600" dirty="0" err="1">
                          <a:effectLst/>
                        </a:rPr>
                        <a:t>Alyaj</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Doğal gaz</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98">
                <a:tc>
                  <a:txBody>
                    <a:bodyPr/>
                    <a:lstStyle/>
                    <a:p>
                      <a:pPr>
                        <a:lnSpc>
                          <a:spcPct val="107000"/>
                        </a:lnSpc>
                        <a:spcAft>
                          <a:spcPts val="0"/>
                        </a:spcAft>
                      </a:pPr>
                      <a:r>
                        <a:rPr lang="tr-TR" sz="1600">
                          <a:effectLst/>
                        </a:rPr>
                        <a:t>Organik Kimyasal maddeler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Taşkömürü</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Plastikler ve mamuller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95797">
                <a:tc>
                  <a:txBody>
                    <a:bodyPr/>
                    <a:lstStyle/>
                    <a:p>
                      <a:pPr>
                        <a:lnSpc>
                          <a:spcPct val="107000"/>
                        </a:lnSpc>
                        <a:spcAft>
                          <a:spcPts val="0"/>
                        </a:spcAft>
                      </a:pPr>
                      <a:r>
                        <a:rPr lang="tr-TR" sz="1600">
                          <a:effectLst/>
                        </a:rPr>
                        <a:t>Mensucattan mamül diğer eşya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Azotlu gübreler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Bakır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98">
                <a:tc>
                  <a:txBody>
                    <a:bodyPr/>
                    <a:lstStyle/>
                    <a:p>
                      <a:pPr>
                        <a:lnSpc>
                          <a:spcPct val="107000"/>
                        </a:lnSpc>
                        <a:spcAft>
                          <a:spcPts val="0"/>
                        </a:spcAft>
                      </a:pPr>
                      <a:r>
                        <a:rPr lang="tr-TR" sz="1600">
                          <a:effectLst/>
                        </a:rPr>
                        <a:t>Ham deriler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Elektrik enerjisi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İşlenmiş Çinko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898">
                <a:tc>
                  <a:txBody>
                    <a:bodyPr/>
                    <a:lstStyle/>
                    <a:p>
                      <a:pPr>
                        <a:lnSpc>
                          <a:spcPct val="107000"/>
                        </a:lnSpc>
                        <a:spcAft>
                          <a:spcPts val="0"/>
                        </a:spcAft>
                      </a:pPr>
                      <a:r>
                        <a:rPr lang="tr-TR" sz="16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4 Slayt Numarası Yer Tutucusu"/>
          <p:cNvSpPr>
            <a:spLocks noGrp="1"/>
          </p:cNvSpPr>
          <p:nvPr>
            <p:ph type="sldNum" sz="quarter" idx="12"/>
          </p:nvPr>
        </p:nvSpPr>
        <p:spPr/>
        <p:txBody>
          <a:bodyPr/>
          <a:lstStyle/>
          <a:p>
            <a:fld id="{7D1C4CD1-8A87-4B05-9528-C5F6E5C920B3}" type="slidenum">
              <a:rPr lang="tr-TR" smtClean="0"/>
              <a:pPr/>
              <a:t>11</a:t>
            </a:fld>
            <a:endParaRPr lang="tr-TR"/>
          </a:p>
        </p:txBody>
      </p:sp>
    </p:spTree>
    <p:extLst>
      <p:ext uri="{BB962C8B-B14F-4D97-AF65-F5344CB8AC3E}">
        <p14:creationId xmlns:p14="http://schemas.microsoft.com/office/powerpoint/2010/main" xmlns="" val="354567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t>Tablo: Azerbaycan Gürcistan ve İran’ın Türkiye’den İthal Ettiği Başlıca </a:t>
            </a:r>
            <a:r>
              <a:rPr lang="tr-TR" dirty="0" smtClean="0"/>
              <a:t>Ürünler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68518282"/>
              </p:ext>
            </p:extLst>
          </p:nvPr>
        </p:nvGraphicFramePr>
        <p:xfrm>
          <a:off x="1378038" y="2171255"/>
          <a:ext cx="8989456" cy="3920450"/>
        </p:xfrm>
        <a:graphic>
          <a:graphicData uri="http://schemas.openxmlformats.org/drawingml/2006/table">
            <a:tbl>
              <a:tblPr firstRow="1" firstCol="1" bandRow="1">
                <a:tableStyleId>{5C22544A-7EE6-4342-B048-85BDC9FD1C3A}</a:tableStyleId>
              </a:tblPr>
              <a:tblGrid>
                <a:gridCol w="2995824"/>
                <a:gridCol w="2996816"/>
                <a:gridCol w="2996816"/>
              </a:tblGrid>
              <a:tr h="355516">
                <a:tc>
                  <a:txBody>
                    <a:bodyPr/>
                    <a:lstStyle/>
                    <a:p>
                      <a:pPr>
                        <a:lnSpc>
                          <a:spcPct val="107000"/>
                        </a:lnSpc>
                        <a:spcAft>
                          <a:spcPts val="0"/>
                        </a:spcAft>
                      </a:pPr>
                      <a:r>
                        <a:rPr lang="tr-TR" sz="1600" dirty="0">
                          <a:effectLst/>
                        </a:rPr>
                        <a:t>Azerbaycan</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Gürcistan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İran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516">
                <a:tc>
                  <a:txBody>
                    <a:bodyPr/>
                    <a:lstStyle/>
                    <a:p>
                      <a:pPr>
                        <a:lnSpc>
                          <a:spcPct val="107000"/>
                        </a:lnSpc>
                        <a:spcAft>
                          <a:spcPts val="0"/>
                        </a:spcAft>
                      </a:pPr>
                      <a:r>
                        <a:rPr lang="tr-TR" sz="1600">
                          <a:effectLst/>
                        </a:rPr>
                        <a:t>Makineler, mekanik cihazlar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Plastik boru ve hortum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İşlenmiş altın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516">
                <a:tc>
                  <a:txBody>
                    <a:bodyPr/>
                    <a:lstStyle/>
                    <a:p>
                      <a:pPr>
                        <a:lnSpc>
                          <a:spcPct val="107000"/>
                        </a:lnSpc>
                        <a:spcAft>
                          <a:spcPts val="0"/>
                        </a:spcAft>
                      </a:pPr>
                      <a:r>
                        <a:rPr lang="tr-TR" sz="1600">
                          <a:effectLst/>
                        </a:rPr>
                        <a:t>Demir ve çelikten eşya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Demirden inşaat malzemeleri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Portakal</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6324">
                <a:tc>
                  <a:txBody>
                    <a:bodyPr/>
                    <a:lstStyle/>
                    <a:p>
                      <a:pPr>
                        <a:lnSpc>
                          <a:spcPct val="107000"/>
                        </a:lnSpc>
                        <a:spcAft>
                          <a:spcPts val="0"/>
                        </a:spcAft>
                      </a:pPr>
                      <a:r>
                        <a:rPr lang="tr-TR" sz="1600">
                          <a:effectLst/>
                        </a:rPr>
                        <a:t>Elektrikli makine ve cihazlar, yedek parçalar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Motorlu taşıtlar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Tavuk yumurtaları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1031">
                <a:tc>
                  <a:txBody>
                    <a:bodyPr/>
                    <a:lstStyle/>
                    <a:p>
                      <a:pPr>
                        <a:lnSpc>
                          <a:spcPct val="107000"/>
                        </a:lnSpc>
                        <a:spcAft>
                          <a:spcPts val="0"/>
                        </a:spcAft>
                      </a:pPr>
                      <a:r>
                        <a:rPr lang="tr-TR" sz="1600" dirty="0">
                          <a:effectLst/>
                        </a:rPr>
                        <a:t>Plastik ve plastikten mamul eşyalar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Soğutucu ve dondurucular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Çamaşır makineleri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1031">
                <a:tc>
                  <a:txBody>
                    <a:bodyPr/>
                    <a:lstStyle/>
                    <a:p>
                      <a:pPr>
                        <a:lnSpc>
                          <a:spcPct val="107000"/>
                        </a:lnSpc>
                        <a:spcAft>
                          <a:spcPts val="0"/>
                        </a:spcAft>
                      </a:pPr>
                      <a:r>
                        <a:rPr lang="tr-TR" sz="1600">
                          <a:effectLst/>
                        </a:rPr>
                        <a:t>Motorlu kara taşıtı ve yedek parçalar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İzole edilmiş tel kablo</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Şilte Yatak takımı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5516">
                <a:tc>
                  <a:txBody>
                    <a:bodyPr/>
                    <a:lstStyle/>
                    <a:p>
                      <a:pPr>
                        <a:lnSpc>
                          <a:spcPct val="107000"/>
                        </a:lnSpc>
                        <a:spcAft>
                          <a:spcPts val="0"/>
                        </a:spcAft>
                      </a:pPr>
                      <a:r>
                        <a:rPr lang="tr-TR" sz="16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6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4 Slayt Numarası Yer Tutucusu"/>
          <p:cNvSpPr>
            <a:spLocks noGrp="1"/>
          </p:cNvSpPr>
          <p:nvPr>
            <p:ph type="sldNum" sz="quarter" idx="12"/>
          </p:nvPr>
        </p:nvSpPr>
        <p:spPr/>
        <p:txBody>
          <a:bodyPr/>
          <a:lstStyle/>
          <a:p>
            <a:fld id="{7D1C4CD1-8A87-4B05-9528-C5F6E5C920B3}" type="slidenum">
              <a:rPr lang="tr-TR" smtClean="0"/>
              <a:pPr/>
              <a:t>12</a:t>
            </a:fld>
            <a:endParaRPr lang="tr-TR"/>
          </a:p>
        </p:txBody>
      </p:sp>
    </p:spTree>
    <p:extLst>
      <p:ext uri="{BB962C8B-B14F-4D97-AF65-F5344CB8AC3E}">
        <p14:creationId xmlns:p14="http://schemas.microsoft.com/office/powerpoint/2010/main" xmlns="" val="104384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9554" y="115909"/>
            <a:ext cx="8992029" cy="462352"/>
          </a:xfrm>
        </p:spPr>
        <p:txBody>
          <a:bodyPr>
            <a:normAutofit fontScale="90000"/>
          </a:bodyPr>
          <a:lstStyle/>
          <a:p>
            <a:pPr algn="ctr"/>
            <a:r>
              <a:rPr lang="tr-TR" b="1" dirty="0"/>
              <a:t>NELER İHRAÇ EDEBİLİRİZ?</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xmlns="" val="1302198210"/>
              </p:ext>
            </p:extLst>
          </p:nvPr>
        </p:nvGraphicFramePr>
        <p:xfrm>
          <a:off x="425003" y="824246"/>
          <a:ext cx="10509159" cy="5924326"/>
        </p:xfrm>
        <a:graphic>
          <a:graphicData uri="http://schemas.openxmlformats.org/drawingml/2006/table">
            <a:tbl>
              <a:tblPr firstRow="1" firstCol="1" bandRow="1"/>
              <a:tblGrid>
                <a:gridCol w="2296197"/>
                <a:gridCol w="2903876"/>
                <a:gridCol w="2191825"/>
                <a:gridCol w="3117261"/>
              </a:tblGrid>
              <a:tr h="918475">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GIDA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OTO, YAPI VE İNŞAAT MALZEMESİ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BEYAZ EŞYA VE MOBİLYA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a:effectLst/>
                          <a:latin typeface="Arial" panose="020B0604020202020204" pitchFamily="34" charset="0"/>
                          <a:ea typeface="Times New Roman" panose="02020603050405020304" pitchFamily="18" charset="0"/>
                          <a:cs typeface="Times New Roman" panose="02020603050405020304" pitchFamily="18" charset="0"/>
                        </a:rPr>
                        <a:t>KONFEKSİYON, TEKSTİL, HEDİYELİK EŞYA VE KIYMETL TAŞ, MÜCEVHER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918475">
                <a:tc>
                  <a:txBody>
                    <a:bodyPr/>
                    <a:lstStyle/>
                    <a:p>
                      <a:pPr>
                        <a:lnSpc>
                          <a:spcPct val="107000"/>
                        </a:lnSpc>
                        <a:spcAft>
                          <a:spcPts val="0"/>
                        </a:spcAft>
                      </a:pPr>
                      <a:r>
                        <a:rPr lang="tr-TR"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Canlı kümes hayvanları</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Çimento,</a:t>
                      </a:r>
                      <a:r>
                        <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klinker, inşaat malzemeleri, seramik ürünler ( lavabo, yer karosu</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Demir veya çelikten sobalar, mutfak soba ve ocakları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Tekstil </a:t>
                      </a:r>
                      <a:r>
                        <a:rPr lang="tr-TR"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ve konfeksiyon ürünleri</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01168">
                <a:tc>
                  <a:txBody>
                    <a:bodyPr/>
                    <a:lstStyle/>
                    <a:p>
                      <a:pPr>
                        <a:lnSpc>
                          <a:spcPct val="107000"/>
                        </a:lnSpc>
                        <a:spcAft>
                          <a:spcPts val="0"/>
                        </a:spcAft>
                      </a:pPr>
                      <a:r>
                        <a:rPr lang="tr-TR"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Kümes hayvanları eti</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Uzunlamasına kesilmiş meşe materyalleri (kereste), Ağaç yonga levha</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Demir veya çelikten sofra ve mutfak eşyası</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Ayakkabı</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01168">
                <a:tc>
                  <a:txBody>
                    <a:bodyPr/>
                    <a:lstStyle/>
                    <a:p>
                      <a:pPr>
                        <a:lnSpc>
                          <a:spcPct val="107000"/>
                        </a:lnSpc>
                        <a:spcAft>
                          <a:spcPts val="0"/>
                        </a:spcAft>
                      </a:pPr>
                      <a:r>
                        <a:rPr lang="tr-TR" sz="14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Sucuk, sosis, salam</a:t>
                      </a:r>
                      <a:r>
                        <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tr-TR" sz="14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Yumurta</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Demirden profiller</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Buzdolapları, Elektrik akümülatörleri, Televizyon</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Oyuncak, hediyelik eşyalar</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65396">
                <a:tc>
                  <a:txBody>
                    <a:bodyPr/>
                    <a:lstStyle/>
                    <a:p>
                      <a:pPr>
                        <a:lnSpc>
                          <a:spcPct val="107000"/>
                        </a:lnSpc>
                        <a:spcAft>
                          <a:spcPts val="0"/>
                        </a:spcAft>
                      </a:pPr>
                      <a:r>
                        <a:rPr lang="tr-TR" sz="14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Patates, Yaş sebze, Taze meyve</a:t>
                      </a:r>
                      <a:endParaRPr lang="tr-TR"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Petrol, gaz ve sondaj boruları dışındaki demir-çelik borular,</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Mobilya ve ofis mobilyası ürünleri, ev tekstili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Değerli taş ve mücevher, altın süs eşyası</a:t>
                      </a:r>
                      <a:endPar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801168">
                <a:tc>
                  <a:txBody>
                    <a:bodyPr/>
                    <a:lstStyle/>
                    <a:p>
                      <a:pPr>
                        <a:lnSpc>
                          <a:spcPct val="107000"/>
                        </a:lnSpc>
                        <a:spcAft>
                          <a:spcPts val="0"/>
                        </a:spcAft>
                      </a:pPr>
                      <a:r>
                        <a:rPr lang="tr-TR"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Buğday, Makarnalar Ekmek ve unlu ürünleri, Tuz</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Metal konstrüksiyonlar</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765396">
                <a:tc>
                  <a:txBody>
                    <a:bodyPr/>
                    <a:lstStyle/>
                    <a:p>
                      <a:pPr>
                        <a:lnSpc>
                          <a:spcPct val="107000"/>
                        </a:lnSpc>
                        <a:spcAft>
                          <a:spcPts val="0"/>
                        </a:spcAft>
                      </a:pPr>
                      <a:r>
                        <a:rPr lang="tr-TR"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Çikolata ve mamulleri, Şeker, Şekerli mamuller </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Motor yağları, yağlama yağları</a:t>
                      </a:r>
                      <a:endParaRPr lang="tr-TR"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53080">
                <a:tc>
                  <a:txBody>
                    <a:bodyPr/>
                    <a:lstStyle/>
                    <a:p>
                      <a:pPr>
                        <a:lnSpc>
                          <a:spcPct val="107000"/>
                        </a:lnSpc>
                        <a:spcAft>
                          <a:spcPts val="0"/>
                        </a:spcAft>
                      </a:pPr>
                      <a:r>
                        <a:rPr lang="tr-TR" sz="700">
                          <a:effectLst/>
                          <a:latin typeface="Arial" panose="020B0604020202020204" pitchFamily="34" charset="0"/>
                          <a:ea typeface="Times New Roman" panose="02020603050405020304" pitchFamily="18" charset="0"/>
                          <a:cs typeface="Times New Roman" panose="02020603050405020304" pitchFamily="18" charset="0"/>
                        </a:rPr>
                        <a:t>, , </a:t>
                      </a:r>
                      <a:endParaRPr lang="tr-TR" sz="50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700" b="1">
                          <a:effectLst/>
                          <a:latin typeface="Arial" panose="020B0604020202020204" pitchFamily="34" charset="0"/>
                          <a:ea typeface="Times New Roman" panose="02020603050405020304" pitchFamily="18" charset="0"/>
                          <a:cs typeface="Times New Roman" panose="02020603050405020304" pitchFamily="18" charset="0"/>
                        </a:rPr>
                        <a:t> </a:t>
                      </a:r>
                      <a:endParaRPr lang="tr-TR" sz="50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700" b="1">
                          <a:effectLst/>
                          <a:latin typeface="Arial" panose="020B0604020202020204" pitchFamily="34" charset="0"/>
                          <a:ea typeface="Times New Roman" panose="02020603050405020304" pitchFamily="18" charset="0"/>
                          <a:cs typeface="Times New Roman" panose="02020603050405020304" pitchFamily="18" charset="0"/>
                        </a:rPr>
                        <a:t> </a:t>
                      </a:r>
                      <a:endParaRPr lang="tr-TR" sz="50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tr-TR" sz="7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0097" marR="3009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
        <p:nvSpPr>
          <p:cNvPr id="4" name="3 Slayt Numarası Yer Tutucusu"/>
          <p:cNvSpPr>
            <a:spLocks noGrp="1"/>
          </p:cNvSpPr>
          <p:nvPr>
            <p:ph type="sldNum" sz="quarter" idx="12"/>
          </p:nvPr>
        </p:nvSpPr>
        <p:spPr/>
        <p:txBody>
          <a:bodyPr/>
          <a:lstStyle/>
          <a:p>
            <a:fld id="{7D1C4CD1-8A87-4B05-9528-C5F6E5C920B3}" type="slidenum">
              <a:rPr lang="tr-TR" smtClean="0"/>
              <a:pPr/>
              <a:t>13</a:t>
            </a:fld>
            <a:endParaRPr lang="tr-TR"/>
          </a:p>
        </p:txBody>
      </p:sp>
    </p:spTree>
    <p:extLst>
      <p:ext uri="{BB962C8B-B14F-4D97-AF65-F5344CB8AC3E}">
        <p14:creationId xmlns:p14="http://schemas.microsoft.com/office/powerpoint/2010/main" xmlns="" val="389163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0159" y="144935"/>
            <a:ext cx="10058400" cy="1450757"/>
          </a:xfrm>
        </p:spPr>
        <p:txBody>
          <a:bodyPr/>
          <a:lstStyle/>
          <a:p>
            <a:r>
              <a:rPr lang="tr-TR" b="1" dirty="0"/>
              <a:t>ARDAHAN’DA POTANSİYEL YATIRIM ALANLARI </a:t>
            </a:r>
            <a:endParaRPr lang="tr-TR" dirty="0"/>
          </a:p>
        </p:txBody>
      </p:sp>
      <p:sp>
        <p:nvSpPr>
          <p:cNvPr id="3" name="İçerik Yer Tutucusu 2"/>
          <p:cNvSpPr>
            <a:spLocks noGrp="1"/>
          </p:cNvSpPr>
          <p:nvPr>
            <p:ph idx="1"/>
          </p:nvPr>
        </p:nvSpPr>
        <p:spPr>
          <a:xfrm>
            <a:off x="360608" y="1738648"/>
            <a:ext cx="11044707" cy="4889420"/>
          </a:xfrm>
        </p:spPr>
        <p:txBody>
          <a:bodyPr>
            <a:normAutofit/>
          </a:bodyPr>
          <a:lstStyle/>
          <a:p>
            <a:r>
              <a:rPr lang="tr-TR" b="1" dirty="0"/>
              <a:t>Sanayi ve İmalata Dönük Alanlar</a:t>
            </a:r>
            <a:endParaRPr lang="tr-TR" dirty="0"/>
          </a:p>
          <a:p>
            <a:r>
              <a:rPr lang="tr-TR" dirty="0" smtClean="0"/>
              <a:t>-Et </a:t>
            </a:r>
            <a:r>
              <a:rPr lang="tr-TR" dirty="0"/>
              <a:t>işleme tesisi</a:t>
            </a:r>
          </a:p>
          <a:p>
            <a:r>
              <a:rPr lang="tr-TR" dirty="0"/>
              <a:t>-Dericilik ve deri işleme</a:t>
            </a:r>
          </a:p>
          <a:p>
            <a:r>
              <a:rPr lang="tr-TR" dirty="0"/>
              <a:t>-Kümes hayvanı ve ürünleri işleme tesisi ( özellikle katma değerli ürüne dönüşen kaz işleme tesisi)</a:t>
            </a:r>
          </a:p>
          <a:p>
            <a:r>
              <a:rPr lang="tr-TR" dirty="0"/>
              <a:t>-Kerestecilik ve orman ürünleri, mobilya imalatı</a:t>
            </a:r>
          </a:p>
          <a:p>
            <a:r>
              <a:rPr lang="tr-TR" dirty="0"/>
              <a:t>-Otomobil, Özellikle Tarım makineleri ve Traktörler için yedek parça veya makine aksamları </a:t>
            </a:r>
          </a:p>
          <a:p>
            <a:r>
              <a:rPr lang="tr-TR" dirty="0"/>
              <a:t>-Entegre süt ve süt ürünleri işleme tesisi ( Kaşar peynirin yanı sıra, yöresel peynir çeşitleri ve tereyağı, organik ambalajlı süt, organik ambalajlı yoğurt )</a:t>
            </a:r>
          </a:p>
          <a:p>
            <a:r>
              <a:rPr lang="tr-TR" dirty="0"/>
              <a:t>-Ardahan’a özgü semboller içeren hediyelik eşya imalatı</a:t>
            </a:r>
          </a:p>
          <a:p>
            <a:r>
              <a:rPr lang="tr-TR" dirty="0"/>
              <a:t>-Halı, ipek halı ve dokuma ürünleri </a:t>
            </a:r>
            <a:r>
              <a:rPr lang="tr-TR" dirty="0" smtClean="0"/>
              <a:t>imalatı</a:t>
            </a:r>
          </a:p>
          <a:p>
            <a:r>
              <a:rPr lang="tr-TR" dirty="0" smtClean="0"/>
              <a:t>-Kum Ocağı, Taş Ocağı vb.</a:t>
            </a:r>
            <a:endParaRPr lang="tr-TR" dirty="0"/>
          </a:p>
          <a:p>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14</a:t>
            </a:fld>
            <a:endParaRPr lang="tr-TR"/>
          </a:p>
        </p:txBody>
      </p:sp>
    </p:spTree>
    <p:extLst>
      <p:ext uri="{BB962C8B-B14F-4D97-AF65-F5344CB8AC3E}">
        <p14:creationId xmlns:p14="http://schemas.microsoft.com/office/powerpoint/2010/main" xmlns="" val="187563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ARDAHAN’DA POTANSİYEL YATIRIM ALANLARI </a:t>
            </a:r>
            <a:endParaRPr lang="tr-TR" dirty="0"/>
          </a:p>
        </p:txBody>
      </p:sp>
      <p:sp>
        <p:nvSpPr>
          <p:cNvPr id="3" name="İçerik Yer Tutucusu 2"/>
          <p:cNvSpPr>
            <a:spLocks noGrp="1"/>
          </p:cNvSpPr>
          <p:nvPr>
            <p:ph idx="1"/>
          </p:nvPr>
        </p:nvSpPr>
        <p:spPr/>
        <p:txBody>
          <a:bodyPr>
            <a:normAutofit fontScale="92500" lnSpcReduction="10000"/>
          </a:bodyPr>
          <a:lstStyle/>
          <a:p>
            <a:r>
              <a:rPr lang="tr-TR" b="1" dirty="0"/>
              <a:t>Hizmetler Sektöründe</a:t>
            </a:r>
          </a:p>
          <a:p>
            <a:pPr lvl="0"/>
            <a:r>
              <a:rPr lang="tr-TR" dirty="0"/>
              <a:t>Turizm Sektörü kapsamında; rekreasyon ve ören yerleri işletmeciliği, kış turizmi açısından butik otelcilik, yaz dönemi için yayla turizmi için butik otelciliği, gastronomi turizmi açısından yöresel ürünlerin üretildiği lokanta veya ambalajlı satışın yapıldığı </a:t>
            </a:r>
            <a:r>
              <a:rPr lang="tr-TR" dirty="0" smtClean="0"/>
              <a:t>işletmeler, at çiftliği ve binicilik eğitim merkezi</a:t>
            </a:r>
            <a:endParaRPr lang="tr-TR" dirty="0"/>
          </a:p>
          <a:p>
            <a:pPr lvl="0"/>
            <a:r>
              <a:rPr lang="tr-TR" dirty="0"/>
              <a:t>Eğitim sektörü kapsamında: Dil okulları, etüt merkezleri (ilkokul-üniversite), özel eğitim kurumları ( anaokulu- lise)</a:t>
            </a:r>
          </a:p>
          <a:p>
            <a:pPr lvl="0"/>
            <a:r>
              <a:rPr lang="tr-TR" dirty="0"/>
              <a:t>Sosyal ve eğlence mekânları; özellikle ilkokul ve lise dönemi öğrencileri ve ailelerine hitap edebilen mekânlar</a:t>
            </a:r>
          </a:p>
          <a:p>
            <a:pPr lvl="0"/>
            <a:r>
              <a:rPr lang="tr-TR" dirty="0"/>
              <a:t> Özel sağlık hizmetleri veren işletmeler: ( özel poliklinik, diş hekimliği hizmetleri, medikal ürünler satışı)</a:t>
            </a:r>
          </a:p>
          <a:p>
            <a:r>
              <a:rPr lang="tr-TR" dirty="0"/>
              <a:t>Markalı ürünleri ticareti ( giyim, tekstil ürünleri, mobilya, elektronik ev eşyaları, kozmetik ürünler)</a:t>
            </a:r>
          </a:p>
        </p:txBody>
      </p:sp>
      <p:sp>
        <p:nvSpPr>
          <p:cNvPr id="4" name="3 Slayt Numarası Yer Tutucusu"/>
          <p:cNvSpPr>
            <a:spLocks noGrp="1"/>
          </p:cNvSpPr>
          <p:nvPr>
            <p:ph type="sldNum" sz="quarter" idx="12"/>
          </p:nvPr>
        </p:nvSpPr>
        <p:spPr/>
        <p:txBody>
          <a:bodyPr/>
          <a:lstStyle/>
          <a:p>
            <a:fld id="{7D1C4CD1-8A87-4B05-9528-C5F6E5C920B3}" type="slidenum">
              <a:rPr lang="tr-TR" smtClean="0"/>
              <a:pPr/>
              <a:t>15</a:t>
            </a:fld>
            <a:endParaRPr lang="tr-TR"/>
          </a:p>
        </p:txBody>
      </p:sp>
    </p:spTree>
    <p:extLst>
      <p:ext uri="{BB962C8B-B14F-4D97-AF65-F5344CB8AC3E}">
        <p14:creationId xmlns:p14="http://schemas.microsoft.com/office/powerpoint/2010/main" xmlns="" val="418879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ARDAHAN’DA POTANSİYEL YATIRIM ALANLARI </a:t>
            </a:r>
            <a:endParaRPr lang="tr-TR" dirty="0"/>
          </a:p>
        </p:txBody>
      </p:sp>
      <p:sp>
        <p:nvSpPr>
          <p:cNvPr id="3" name="İçerik Yer Tutucusu 2"/>
          <p:cNvSpPr>
            <a:spLocks noGrp="1"/>
          </p:cNvSpPr>
          <p:nvPr>
            <p:ph idx="1"/>
          </p:nvPr>
        </p:nvSpPr>
        <p:spPr/>
        <p:txBody>
          <a:bodyPr/>
          <a:lstStyle/>
          <a:p>
            <a:r>
              <a:rPr lang="tr-TR" b="1" dirty="0" smtClean="0"/>
              <a:t>Tarım Sektöründe</a:t>
            </a:r>
          </a:p>
          <a:p>
            <a:r>
              <a:rPr lang="tr-TR" dirty="0" smtClean="0"/>
              <a:t>Organik tarım ve hayvancılık ürünleri üretimi</a:t>
            </a:r>
          </a:p>
          <a:p>
            <a:r>
              <a:rPr lang="tr-TR" dirty="0" smtClean="0"/>
              <a:t>Meyve suyu , konserve imalathanesi</a:t>
            </a:r>
          </a:p>
          <a:p>
            <a:r>
              <a:rPr lang="tr-TR" dirty="0" smtClean="0"/>
              <a:t>Dondurulmuş sebze ve meyve paketleme tesisi</a:t>
            </a:r>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16</a:t>
            </a:fld>
            <a:endParaRPr lang="tr-TR"/>
          </a:p>
        </p:txBody>
      </p:sp>
    </p:spTree>
    <p:extLst>
      <p:ext uri="{BB962C8B-B14F-4D97-AF65-F5344CB8AC3E}">
        <p14:creationId xmlns:p14="http://schemas.microsoft.com/office/powerpoint/2010/main" xmlns="" val="96350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281177" y="1846263"/>
            <a:ext cx="5689971" cy="4022725"/>
          </a:xfrm>
          <a:prstGeom prst="rect">
            <a:avLst/>
          </a:prstGeom>
          <a:noFill/>
          <a:ln w="9525">
            <a:noFill/>
            <a:miter lim="800000"/>
            <a:headEnd/>
            <a:tailEnd/>
          </a:ln>
        </p:spPr>
      </p:pic>
      <p:sp>
        <p:nvSpPr>
          <p:cNvPr id="3" name="2 Slayt Numarası Yer Tutucusu"/>
          <p:cNvSpPr>
            <a:spLocks noGrp="1"/>
          </p:cNvSpPr>
          <p:nvPr>
            <p:ph type="sldNum" sz="quarter" idx="12"/>
          </p:nvPr>
        </p:nvSpPr>
        <p:spPr/>
        <p:txBody>
          <a:bodyPr/>
          <a:lstStyle/>
          <a:p>
            <a:fld id="{7D1C4CD1-8A87-4B05-9528-C5F6E5C920B3}" type="slidenum">
              <a:rPr lang="tr-TR" smtClean="0"/>
              <a:pPr/>
              <a:t>17</a:t>
            </a:fld>
            <a:endParaRPr lang="tr-TR"/>
          </a:p>
        </p:txBody>
      </p:sp>
    </p:spTree>
    <p:extLst>
      <p:ext uri="{BB962C8B-B14F-4D97-AF65-F5344CB8AC3E}">
        <p14:creationId xmlns:p14="http://schemas.microsoft.com/office/powerpoint/2010/main" xmlns="" val="81571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7548"/>
            <a:ext cx="10515600" cy="1325563"/>
          </a:xfrm>
        </p:spPr>
        <p:txBody>
          <a:bodyPr>
            <a:normAutofit fontScale="90000"/>
          </a:bodyPr>
          <a:lstStyle/>
          <a:p>
            <a:pPr algn="ctr"/>
            <a:r>
              <a:rPr lang="tr-TR" b="1" dirty="0" smtClean="0"/>
              <a:t>ARDAHAN’DA YATIRIM YAPTIĞINIZDA ALABİLECEĞİNİZ DESTEKLER</a:t>
            </a:r>
            <a:endParaRPr lang="tr-TR" b="1" dirty="0"/>
          </a:p>
        </p:txBody>
      </p:sp>
      <p:sp>
        <p:nvSpPr>
          <p:cNvPr id="3" name="İçerik Yer Tutucusu 2"/>
          <p:cNvSpPr>
            <a:spLocks noGrp="1"/>
          </p:cNvSpPr>
          <p:nvPr>
            <p:ph idx="1"/>
          </p:nvPr>
        </p:nvSpPr>
        <p:spPr/>
        <p:txBody>
          <a:bodyPr/>
          <a:lstStyle/>
          <a:p>
            <a:pPr algn="ctr"/>
            <a:endParaRPr lang="tr-TR" b="1" dirty="0" smtClean="0"/>
          </a:p>
          <a:p>
            <a:pPr algn="ctr"/>
            <a:r>
              <a:rPr lang="tr-TR" b="1" dirty="0" smtClean="0"/>
              <a:t>YATIRIM TEŞVİK PROGRAMI</a:t>
            </a:r>
          </a:p>
          <a:p>
            <a:pPr algn="ctr"/>
            <a:r>
              <a:rPr lang="tr-TR" b="1" dirty="0" smtClean="0"/>
              <a:t>TKDK, KOSGEB</a:t>
            </a:r>
          </a:p>
          <a:p>
            <a:pPr algn="ctr"/>
            <a:r>
              <a:rPr lang="tr-TR" b="1" dirty="0" smtClean="0"/>
              <a:t>SERKA DESTEKLERİ</a:t>
            </a:r>
          </a:p>
          <a:p>
            <a:pPr algn="ctr"/>
            <a:r>
              <a:rPr lang="tr-TR" b="1" dirty="0" smtClean="0"/>
              <a:t>TARIM BAKANLIĞI DESTEKLERİ</a:t>
            </a:r>
          </a:p>
          <a:p>
            <a:pPr marL="0" indent="0" algn="ctr">
              <a:buNone/>
            </a:pPr>
            <a:r>
              <a:rPr lang="tr-TR" b="1" dirty="0" smtClean="0"/>
              <a:t>BU KONULARDA DETAYLI BİLGİLENDİRME İÇİN ARDAHAN TSO OLARAK İLERİ BİR TARİHTE AYRICA EĞİTİM PROGRAMI GERÇEKLEŞTİRİLECEKTİR.</a:t>
            </a:r>
            <a:endParaRPr lang="tr-TR" b="1"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18</a:t>
            </a:fld>
            <a:endParaRPr lang="tr-TR"/>
          </a:p>
        </p:txBody>
      </p:sp>
    </p:spTree>
    <p:extLst>
      <p:ext uri="{BB962C8B-B14F-4D97-AF65-F5344CB8AC3E}">
        <p14:creationId xmlns:p14="http://schemas.microsoft.com/office/powerpoint/2010/main" xmlns="" val="65607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220686"/>
            <a:ext cx="10058400" cy="3648408"/>
          </a:xfrm>
        </p:spPr>
        <p:txBody>
          <a:bodyPr/>
          <a:lstStyle/>
          <a:p>
            <a:endParaRPr lang="tr-TR" dirty="0" smtClean="0"/>
          </a:p>
          <a:p>
            <a:pPr algn="ctr"/>
            <a:r>
              <a:rPr lang="tr-TR" sz="2800" b="1" dirty="0" smtClean="0"/>
              <a:t>KATILIMINIZ VE İLGİNİZ İÇİN TEŞEKKÜR EDERİZ,</a:t>
            </a:r>
          </a:p>
          <a:p>
            <a:pPr algn="ctr"/>
            <a:r>
              <a:rPr lang="tr-TR" sz="2800" b="1" dirty="0" smtClean="0"/>
              <a:t>ARDAHAN TİCARET VE SANAYİ ODASI</a:t>
            </a:r>
            <a:endParaRPr lang="tr-TR" sz="2800" b="1" dirty="0"/>
          </a:p>
        </p:txBody>
      </p:sp>
      <p:pic>
        <p:nvPicPr>
          <p:cNvPr id="2050" name="Picture 2" descr="C:\Users\Lenovo\Desktop\ATSO LOGO yuvarlak.jpg"/>
          <p:cNvPicPr>
            <a:picLocks noChangeAspect="1" noChangeArrowheads="1"/>
          </p:cNvPicPr>
          <p:nvPr/>
        </p:nvPicPr>
        <p:blipFill>
          <a:blip r:embed="rId2" cstate="print"/>
          <a:srcRect/>
          <a:stretch>
            <a:fillRect/>
          </a:stretch>
        </p:blipFill>
        <p:spPr bwMode="auto">
          <a:xfrm>
            <a:off x="5017906" y="261257"/>
            <a:ext cx="2052000" cy="2052000"/>
          </a:xfrm>
          <a:prstGeom prst="rect">
            <a:avLst/>
          </a:prstGeom>
          <a:noFill/>
        </p:spPr>
      </p:pic>
      <p:sp>
        <p:nvSpPr>
          <p:cNvPr id="4" name="3 Slayt Numarası Yer Tutucusu"/>
          <p:cNvSpPr>
            <a:spLocks noGrp="1"/>
          </p:cNvSpPr>
          <p:nvPr>
            <p:ph type="sldNum" sz="quarter" idx="12"/>
          </p:nvPr>
        </p:nvSpPr>
        <p:spPr/>
        <p:txBody>
          <a:bodyPr/>
          <a:lstStyle/>
          <a:p>
            <a:fld id="{7D1C4CD1-8A87-4B05-9528-C5F6E5C920B3}" type="slidenum">
              <a:rPr lang="tr-TR" smtClean="0"/>
              <a:pPr/>
              <a:t>19</a:t>
            </a:fld>
            <a:endParaRPr lang="tr-TR"/>
          </a:p>
        </p:txBody>
      </p:sp>
    </p:spTree>
    <p:extLst>
      <p:ext uri="{BB962C8B-B14F-4D97-AF65-F5344CB8AC3E}">
        <p14:creationId xmlns:p14="http://schemas.microsoft.com/office/powerpoint/2010/main" xmlns="" val="373477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a:t>
            </a:r>
            <a:endParaRPr lang="tr-TR" dirty="0"/>
          </a:p>
        </p:txBody>
      </p:sp>
      <p:sp>
        <p:nvSpPr>
          <p:cNvPr id="3" name="İçerik Yer Tutucusu 2"/>
          <p:cNvSpPr>
            <a:spLocks noGrp="1"/>
          </p:cNvSpPr>
          <p:nvPr>
            <p:ph idx="1"/>
          </p:nvPr>
        </p:nvSpPr>
        <p:spPr/>
        <p:txBody>
          <a:bodyPr>
            <a:normAutofit/>
          </a:bodyPr>
          <a:lstStyle/>
          <a:p>
            <a:r>
              <a:rPr lang="tr-TR" dirty="0" smtClean="0"/>
              <a:t>Ardahan </a:t>
            </a:r>
            <a:r>
              <a:rPr lang="tr-TR" dirty="0"/>
              <a:t>ili Türkiye’nin en geri kalmış bölgesi olan Doğu Anadolu bölgesinde yer almakta ve </a:t>
            </a:r>
            <a:r>
              <a:rPr lang="tr-TR" dirty="0" smtClean="0"/>
              <a:t>71 </a:t>
            </a:r>
            <a:r>
              <a:rPr lang="tr-TR" dirty="0"/>
              <a:t>il arasında gelişmişlik seviyesine göre son sıralarda yer almaktadır. </a:t>
            </a:r>
          </a:p>
          <a:p>
            <a:r>
              <a:rPr lang="tr-TR" dirty="0"/>
              <a:t>İlin göç vermesinin altında yatan nedenleri şu şekilde sıralamak mümkündür;</a:t>
            </a:r>
          </a:p>
          <a:p>
            <a:r>
              <a:rPr lang="tr-TR" dirty="0" smtClean="0"/>
              <a:t>İklimin </a:t>
            </a:r>
            <a:r>
              <a:rPr lang="tr-TR" dirty="0"/>
              <a:t>sert ve uzun süreli etkileri sebebiyle, tarım ve hayvancılığı dayalı olan Ardahan ekonomisinin bu durumdan etkilenmesi,</a:t>
            </a:r>
          </a:p>
          <a:p>
            <a:r>
              <a:rPr lang="tr-TR" dirty="0" smtClean="0"/>
              <a:t>İstihdam </a:t>
            </a:r>
            <a:r>
              <a:rPr lang="tr-TR" dirty="0"/>
              <a:t>alanlarının sınırlı olması ve yeni çalışma sahalarının açılamaması,</a:t>
            </a:r>
          </a:p>
          <a:p>
            <a:r>
              <a:rPr lang="tr-TR" dirty="0" smtClean="0"/>
              <a:t>Eğitim</a:t>
            </a:r>
            <a:r>
              <a:rPr lang="tr-TR" dirty="0"/>
              <a:t>, sağlık, ulaşım gibi temel hizmetlerin yeterli seviyede olmaması,</a:t>
            </a:r>
          </a:p>
          <a:p>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2</a:t>
            </a:fld>
            <a:endParaRPr lang="tr-TR"/>
          </a:p>
        </p:txBody>
      </p:sp>
    </p:spTree>
    <p:extLst>
      <p:ext uri="{BB962C8B-B14F-4D97-AF65-F5344CB8AC3E}">
        <p14:creationId xmlns:p14="http://schemas.microsoft.com/office/powerpoint/2010/main" xmlns="" val="4052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a:t>
            </a:r>
            <a:endParaRPr lang="tr-TR" dirty="0"/>
          </a:p>
        </p:txBody>
      </p:sp>
      <p:sp>
        <p:nvSpPr>
          <p:cNvPr id="3" name="İçerik Yer Tutucusu 2"/>
          <p:cNvSpPr>
            <a:spLocks noGrp="1"/>
          </p:cNvSpPr>
          <p:nvPr>
            <p:ph idx="1"/>
          </p:nvPr>
        </p:nvSpPr>
        <p:spPr>
          <a:xfrm>
            <a:off x="347730" y="1825624"/>
            <a:ext cx="11006070" cy="4369113"/>
          </a:xfrm>
        </p:spPr>
        <p:txBody>
          <a:bodyPr>
            <a:normAutofit/>
          </a:bodyPr>
          <a:lstStyle/>
          <a:p>
            <a:r>
              <a:rPr lang="tr-TR" dirty="0"/>
              <a:t>Bölgede geçmişten beri süregelen güvenlik sorunu algısı yüzünden yatırım yapılmaması ve yeni çalışma sahalarının açılamaması,</a:t>
            </a:r>
          </a:p>
          <a:p>
            <a:r>
              <a:rPr lang="tr-TR" dirty="0" smtClean="0"/>
              <a:t>İlin </a:t>
            </a:r>
            <a:r>
              <a:rPr lang="tr-TR" dirty="0"/>
              <a:t>sosyal yaşamı devam ettirecek gerekli rekreasyon (eğlenme ve dinlenme) alanlarına sahip olmaması,</a:t>
            </a:r>
          </a:p>
          <a:p>
            <a:r>
              <a:rPr lang="tr-TR" dirty="0" smtClean="0"/>
              <a:t>Bölgede </a:t>
            </a:r>
            <a:r>
              <a:rPr lang="tr-TR" dirty="0"/>
              <a:t>ciddi bir bürokratik </a:t>
            </a:r>
            <a:r>
              <a:rPr lang="tr-TR" dirty="0" err="1"/>
              <a:t>sirkülasyonolması</a:t>
            </a:r>
            <a:r>
              <a:rPr lang="tr-TR" dirty="0"/>
              <a:t> dolayısıyla yapılan hizmetlerin kesintiye uğraması,</a:t>
            </a:r>
          </a:p>
          <a:p>
            <a:r>
              <a:rPr lang="tr-TR" dirty="0" smtClean="0"/>
              <a:t>İlde </a:t>
            </a:r>
            <a:r>
              <a:rPr lang="tr-TR" dirty="0"/>
              <a:t>gerekli altyapı hizmetlerinin tamamlanmaması dolayısıyla günlük hayatın kesintiye uğraması,</a:t>
            </a:r>
          </a:p>
          <a:p>
            <a:r>
              <a:rPr lang="tr-TR" dirty="0" smtClean="0"/>
              <a:t>Geleneksel </a:t>
            </a:r>
            <a:r>
              <a:rPr lang="tr-TR" dirty="0"/>
              <a:t>üretim sistemi olarak görülen tarım ve hayvancılık sektöründe gerekli olan gelişmenin görülmemesi dolayısıyla genç neslin bu sektörlerde çalışmaması,</a:t>
            </a:r>
          </a:p>
          <a:p>
            <a:r>
              <a:rPr lang="tr-TR" dirty="0" smtClean="0"/>
              <a:t>Kalifiye </a:t>
            </a:r>
            <a:r>
              <a:rPr lang="tr-TR" dirty="0"/>
              <a:t>ve mesleki eğitim sahibi kişilerin ilde uygun çalışma alanı bulamaması </a:t>
            </a:r>
          </a:p>
        </p:txBody>
      </p:sp>
      <p:sp>
        <p:nvSpPr>
          <p:cNvPr id="4" name="3 Slayt Numarası Yer Tutucusu"/>
          <p:cNvSpPr>
            <a:spLocks noGrp="1"/>
          </p:cNvSpPr>
          <p:nvPr>
            <p:ph type="sldNum" sz="quarter" idx="12"/>
          </p:nvPr>
        </p:nvSpPr>
        <p:spPr/>
        <p:txBody>
          <a:bodyPr/>
          <a:lstStyle/>
          <a:p>
            <a:fld id="{7D1C4CD1-8A87-4B05-9528-C5F6E5C920B3}" type="slidenum">
              <a:rPr lang="tr-TR" smtClean="0"/>
              <a:pPr/>
              <a:t>3</a:t>
            </a:fld>
            <a:endParaRPr lang="tr-TR"/>
          </a:p>
        </p:txBody>
      </p:sp>
    </p:spTree>
    <p:extLst>
      <p:ext uri="{BB962C8B-B14F-4D97-AF65-F5344CB8AC3E}">
        <p14:creationId xmlns:p14="http://schemas.microsoft.com/office/powerpoint/2010/main" xmlns="" val="7178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Ardahan İlinin Ekonomik </a:t>
            </a:r>
            <a:r>
              <a:rPr lang="tr-TR" b="1" dirty="0" smtClean="0"/>
              <a:t>Yapısı</a:t>
            </a:r>
            <a:endParaRPr lang="tr-TR" dirty="0"/>
          </a:p>
        </p:txBody>
      </p:sp>
      <p:sp>
        <p:nvSpPr>
          <p:cNvPr id="3" name="İçerik Yer Tutucusu 2"/>
          <p:cNvSpPr>
            <a:spLocks noGrp="1"/>
          </p:cNvSpPr>
          <p:nvPr>
            <p:ph idx="1"/>
          </p:nvPr>
        </p:nvSpPr>
        <p:spPr/>
        <p:txBody>
          <a:bodyPr>
            <a:normAutofit/>
          </a:bodyPr>
          <a:lstStyle/>
          <a:p>
            <a:r>
              <a:rPr lang="tr-TR" dirty="0"/>
              <a:t>Ardahan ilinde nüfusun yaklaşık %65’ininköylerde yaşaması, önemli ticaret merkezlerine olan uzaklık ve coğrafi etkenlerden dolayı tarım ve hayvancılığın il ekonomisinde önemli bir paya sahip olduğu görülmektedir. İlde büyük ölçekli sanayi işletmeleri yerine üretimin küçük ölçekli imalathanelerde yapılması ve geleneksel ticaret anlayışının hâkim olması ilin ekonomik yapısını etkileyen bir diğer göstergedir. Ekonomik faaliyetlerin büyük ölçüde tarım ve hayvancılığa dayanması küçük ölçekli imalathanelerde yapılan üretimde söz konusu etkenlerle paralellik göstermektedir. Ardahan ilinin ticari yapısı, büyük oranda </a:t>
            </a:r>
            <a:r>
              <a:rPr lang="tr-TR" dirty="0" smtClean="0"/>
              <a:t>süt </a:t>
            </a:r>
            <a:r>
              <a:rPr lang="tr-TR" dirty="0"/>
              <a:t>ürünleri, </a:t>
            </a:r>
            <a:r>
              <a:rPr lang="tr-TR" dirty="0" smtClean="0"/>
              <a:t>canlı  hayvan ticareti , Kazcılık ile </a:t>
            </a:r>
            <a:r>
              <a:rPr lang="tr-TR" dirty="0"/>
              <a:t>organik bal üretimine dayanmaktadır. Büyükbaş hayvancılık, arıcılık ve kaşar peyniri üretimi de Ardahan’ın temel geçim kaynaklarını oluşturmaktadır </a:t>
            </a:r>
          </a:p>
        </p:txBody>
      </p:sp>
      <p:sp>
        <p:nvSpPr>
          <p:cNvPr id="4" name="3 Slayt Numarası Yer Tutucusu"/>
          <p:cNvSpPr>
            <a:spLocks noGrp="1"/>
          </p:cNvSpPr>
          <p:nvPr>
            <p:ph type="sldNum" sz="quarter" idx="12"/>
          </p:nvPr>
        </p:nvSpPr>
        <p:spPr/>
        <p:txBody>
          <a:bodyPr/>
          <a:lstStyle/>
          <a:p>
            <a:fld id="{7D1C4CD1-8A87-4B05-9528-C5F6E5C920B3}" type="slidenum">
              <a:rPr lang="tr-TR" smtClean="0"/>
              <a:pPr/>
              <a:t>4</a:t>
            </a:fld>
            <a:endParaRPr lang="tr-TR"/>
          </a:p>
        </p:txBody>
      </p:sp>
    </p:spTree>
    <p:extLst>
      <p:ext uri="{BB962C8B-B14F-4D97-AF65-F5344CB8AC3E}">
        <p14:creationId xmlns:p14="http://schemas.microsoft.com/office/powerpoint/2010/main" xmlns="" val="193935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4547"/>
            <a:ext cx="10515600" cy="1536142"/>
          </a:xfrm>
        </p:spPr>
        <p:txBody>
          <a:bodyPr>
            <a:normAutofit/>
          </a:bodyPr>
          <a:lstStyle/>
          <a:p>
            <a:pPr algn="ctr"/>
            <a:r>
              <a:rPr lang="tr-TR" b="1" dirty="0"/>
              <a:t>Ardahan İlinin Güçlü Ve Zayıf Yönleri, Fırsatları Ve </a:t>
            </a:r>
            <a:r>
              <a:rPr lang="tr-TR" b="1" dirty="0" smtClean="0"/>
              <a:t>Tehditler</a:t>
            </a:r>
            <a:r>
              <a:rPr lang="tr-TR" dirty="0" smtClean="0"/>
              <a:t>i</a:t>
            </a:r>
            <a:endParaRPr lang="tr-TR" dirty="0"/>
          </a:p>
        </p:txBody>
      </p:sp>
      <p:sp>
        <p:nvSpPr>
          <p:cNvPr id="3" name="İçerik Yer Tutucusu 2"/>
          <p:cNvSpPr>
            <a:spLocks noGrp="1"/>
          </p:cNvSpPr>
          <p:nvPr>
            <p:ph idx="1"/>
          </p:nvPr>
        </p:nvSpPr>
        <p:spPr/>
        <p:txBody>
          <a:bodyPr>
            <a:normAutofit fontScale="77500" lnSpcReduction="20000"/>
          </a:bodyPr>
          <a:lstStyle/>
          <a:p>
            <a:r>
              <a:rPr lang="tr-TR" b="1" dirty="0"/>
              <a:t>Güçlü yönler;</a:t>
            </a:r>
            <a:endParaRPr lang="tr-TR" dirty="0"/>
          </a:p>
          <a:p>
            <a:r>
              <a:rPr lang="tr-TR" dirty="0" smtClean="0"/>
              <a:t>Kafkasya </a:t>
            </a:r>
            <a:r>
              <a:rPr lang="tr-TR" dirty="0"/>
              <a:t>ülkeleriyle güçlü ticaret ilişkisi kurabilecek ve geliştirebilecek konuma sahiptir</a:t>
            </a:r>
            <a:r>
              <a:rPr lang="tr-TR" dirty="0" smtClean="0"/>
              <a:t>.</a:t>
            </a:r>
          </a:p>
          <a:p>
            <a:endParaRPr lang="tr-TR" dirty="0"/>
          </a:p>
          <a:p>
            <a:pPr>
              <a:buNone/>
            </a:pPr>
            <a:r>
              <a:rPr lang="tr-TR" dirty="0" smtClean="0"/>
              <a:t>  Yayla</a:t>
            </a:r>
            <a:r>
              <a:rPr lang="tr-TR" dirty="0"/>
              <a:t>, kültür ve kış turizmine elverişli alanların geliştirilmesiyle yerli ve yabancı turist çekme potansiyeline sahiptir.</a:t>
            </a:r>
          </a:p>
          <a:p>
            <a:endParaRPr lang="tr-TR" dirty="0" smtClean="0"/>
          </a:p>
          <a:p>
            <a:endParaRPr lang="tr-TR" dirty="0" smtClean="0">
              <a:solidFill>
                <a:srgbClr val="FF0000"/>
              </a:solidFill>
            </a:endParaRPr>
          </a:p>
          <a:p>
            <a:endParaRPr lang="tr-TR" dirty="0" smtClean="0"/>
          </a:p>
          <a:p>
            <a:r>
              <a:rPr lang="tr-TR" dirty="0" smtClean="0"/>
              <a:t>Özellikle </a:t>
            </a:r>
            <a:r>
              <a:rPr lang="tr-TR" dirty="0"/>
              <a:t>büyük baş hayvancılık için uygun alanlara sahiptir.</a:t>
            </a:r>
          </a:p>
          <a:p>
            <a:r>
              <a:rPr lang="tr-TR" dirty="0" smtClean="0"/>
              <a:t>Kafkas </a:t>
            </a:r>
            <a:r>
              <a:rPr lang="tr-TR" dirty="0"/>
              <a:t>arısı ırkının anavatanı olması nedeniyle organik bal üretiminde markalaşma potansiyeline sahiptir.</a:t>
            </a:r>
          </a:p>
          <a:p>
            <a:r>
              <a:rPr lang="tr-TR" dirty="0" smtClean="0"/>
              <a:t>Kaşar </a:t>
            </a:r>
            <a:r>
              <a:rPr lang="tr-TR" dirty="0"/>
              <a:t>peyniri üretiminde büyük bir potansiyele sahiptir. </a:t>
            </a:r>
          </a:p>
          <a:p>
            <a:r>
              <a:rPr lang="tr-TR" dirty="0" smtClean="0"/>
              <a:t>2008 </a:t>
            </a:r>
            <a:r>
              <a:rPr lang="tr-TR" dirty="0"/>
              <a:t>yılında kurulan Ardahan Üniversitesiyle bilimsel yaklaşımları geliştirebilecek ve ilin sosyal yapısını güçlendirecek konuma gelmiştir</a:t>
            </a:r>
          </a:p>
        </p:txBody>
      </p:sp>
      <p:pic>
        <p:nvPicPr>
          <p:cNvPr id="5" name="4 Resim" descr="çıldır aktaş sınır kapısı ile ilgili görsel sonucu"/>
          <p:cNvPicPr/>
          <p:nvPr/>
        </p:nvPicPr>
        <p:blipFill>
          <a:blip r:embed="rId2" cstate="print"/>
          <a:srcRect/>
          <a:stretch>
            <a:fillRect/>
          </a:stretch>
        </p:blipFill>
        <p:spPr bwMode="auto">
          <a:xfrm>
            <a:off x="8615957" y="2043103"/>
            <a:ext cx="1546945" cy="817663"/>
          </a:xfrm>
          <a:prstGeom prst="rect">
            <a:avLst/>
          </a:prstGeom>
          <a:noFill/>
          <a:ln w="9525">
            <a:noFill/>
            <a:miter lim="800000"/>
            <a:headEnd/>
            <a:tailEnd/>
          </a:ln>
        </p:spPr>
      </p:pic>
      <p:pic>
        <p:nvPicPr>
          <p:cNvPr id="6" name="5 Resim" descr="çıldır gölü ile ilgili görsel sonucu"/>
          <p:cNvPicPr/>
          <p:nvPr/>
        </p:nvPicPr>
        <p:blipFill>
          <a:blip r:embed="rId3" cstate="print"/>
          <a:srcRect/>
          <a:stretch>
            <a:fillRect/>
          </a:stretch>
        </p:blipFill>
        <p:spPr bwMode="auto">
          <a:xfrm>
            <a:off x="1798770" y="3227740"/>
            <a:ext cx="1519196" cy="913185"/>
          </a:xfrm>
          <a:prstGeom prst="rect">
            <a:avLst/>
          </a:prstGeom>
          <a:noFill/>
          <a:ln w="9525">
            <a:noFill/>
            <a:miter lim="800000"/>
            <a:headEnd/>
            <a:tailEnd/>
          </a:ln>
        </p:spPr>
      </p:pic>
      <p:pic>
        <p:nvPicPr>
          <p:cNvPr id="7" name="6 Resim" descr="ardahan yayla ile ilgili görsel sonucu"/>
          <p:cNvPicPr/>
          <p:nvPr/>
        </p:nvPicPr>
        <p:blipFill>
          <a:blip r:embed="rId4" cstate="print"/>
          <a:srcRect/>
          <a:stretch>
            <a:fillRect/>
          </a:stretch>
        </p:blipFill>
        <p:spPr bwMode="auto">
          <a:xfrm>
            <a:off x="6308700" y="3226526"/>
            <a:ext cx="1581266" cy="927462"/>
          </a:xfrm>
          <a:prstGeom prst="rect">
            <a:avLst/>
          </a:prstGeom>
          <a:noFill/>
          <a:ln w="9525">
            <a:noFill/>
            <a:miter lim="800000"/>
            <a:headEnd/>
            <a:tailEnd/>
          </a:ln>
        </p:spPr>
      </p:pic>
      <p:pic>
        <p:nvPicPr>
          <p:cNvPr id="8" name="7 Resim" descr="ardahan arısı ile ilgili görsel sonucu"/>
          <p:cNvPicPr/>
          <p:nvPr/>
        </p:nvPicPr>
        <p:blipFill>
          <a:blip r:embed="rId5" cstate="print"/>
          <a:srcRect/>
          <a:stretch>
            <a:fillRect/>
          </a:stretch>
        </p:blipFill>
        <p:spPr bwMode="auto">
          <a:xfrm>
            <a:off x="9965358" y="3979310"/>
            <a:ext cx="1771043" cy="1329070"/>
          </a:xfrm>
          <a:prstGeom prst="rect">
            <a:avLst/>
          </a:prstGeom>
          <a:noFill/>
          <a:ln w="9525">
            <a:noFill/>
            <a:miter lim="800000"/>
            <a:headEnd/>
            <a:tailEnd/>
          </a:ln>
        </p:spPr>
      </p:pic>
      <p:sp>
        <p:nvSpPr>
          <p:cNvPr id="9" name="8 Slayt Numarası Yer Tutucusu"/>
          <p:cNvSpPr>
            <a:spLocks noGrp="1"/>
          </p:cNvSpPr>
          <p:nvPr>
            <p:ph type="sldNum" sz="quarter" idx="12"/>
          </p:nvPr>
        </p:nvSpPr>
        <p:spPr/>
        <p:txBody>
          <a:bodyPr/>
          <a:lstStyle/>
          <a:p>
            <a:fld id="{7D1C4CD1-8A87-4B05-9528-C5F6E5C920B3}" type="slidenum">
              <a:rPr lang="tr-TR" smtClean="0"/>
              <a:pPr/>
              <a:t>5</a:t>
            </a:fld>
            <a:endParaRPr lang="tr-TR"/>
          </a:p>
        </p:txBody>
      </p:sp>
    </p:spTree>
    <p:extLst>
      <p:ext uri="{BB962C8B-B14F-4D97-AF65-F5344CB8AC3E}">
        <p14:creationId xmlns:p14="http://schemas.microsoft.com/office/powerpoint/2010/main" xmlns="" val="9312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 İlinin Güçlü Ve Zayıf Yönleri, Fırsatları Ve Tehditler</a:t>
            </a:r>
            <a:r>
              <a:rPr lang="tr-TR" dirty="0" smtClean="0"/>
              <a:t>i</a:t>
            </a:r>
            <a:endParaRPr lang="tr-TR" dirty="0"/>
          </a:p>
        </p:txBody>
      </p:sp>
      <p:sp>
        <p:nvSpPr>
          <p:cNvPr id="3" name="İçerik Yer Tutucusu 2"/>
          <p:cNvSpPr>
            <a:spLocks noGrp="1"/>
          </p:cNvSpPr>
          <p:nvPr>
            <p:ph idx="1"/>
          </p:nvPr>
        </p:nvSpPr>
        <p:spPr/>
        <p:txBody>
          <a:bodyPr/>
          <a:lstStyle/>
          <a:p>
            <a:r>
              <a:rPr lang="tr-TR" b="1" dirty="0" smtClean="0"/>
              <a:t>Zayıf </a:t>
            </a:r>
            <a:r>
              <a:rPr lang="tr-TR" b="1" dirty="0"/>
              <a:t>yönler;</a:t>
            </a:r>
            <a:endParaRPr lang="tr-TR" dirty="0"/>
          </a:p>
          <a:p>
            <a:r>
              <a:rPr lang="tr-TR" dirty="0" smtClean="0"/>
              <a:t>Ulaşımın </a:t>
            </a:r>
            <a:r>
              <a:rPr lang="tr-TR" dirty="0"/>
              <a:t>zor ve maliyetli olması</a:t>
            </a:r>
          </a:p>
          <a:p>
            <a:r>
              <a:rPr lang="tr-TR" dirty="0" smtClean="0"/>
              <a:t>İklim </a:t>
            </a:r>
            <a:r>
              <a:rPr lang="tr-TR" dirty="0"/>
              <a:t>şartlarının ağırlığı</a:t>
            </a:r>
          </a:p>
          <a:p>
            <a:r>
              <a:rPr lang="tr-TR" dirty="0" smtClean="0"/>
              <a:t>Ham madde ve Pazar uzaklığı</a:t>
            </a:r>
          </a:p>
          <a:p>
            <a:r>
              <a:rPr lang="tr-TR" dirty="0" smtClean="0"/>
              <a:t>Nitelikli İnsan Kaynakları eksikliği</a:t>
            </a:r>
          </a:p>
          <a:p>
            <a:r>
              <a:rPr lang="tr-TR" dirty="0" smtClean="0"/>
              <a:t>Sanayi ,Turizm ve Tarım’ın altyapısının eksikliği</a:t>
            </a:r>
            <a:endParaRPr lang="tr-TR" dirty="0"/>
          </a:p>
          <a:p>
            <a:r>
              <a:rPr lang="tr-TR" dirty="0" smtClean="0"/>
              <a:t>Önemli </a:t>
            </a:r>
            <a:r>
              <a:rPr lang="tr-TR" dirty="0"/>
              <a:t>ticaret merkezlerine olan uzaklığı</a:t>
            </a:r>
          </a:p>
          <a:p>
            <a:r>
              <a:rPr lang="tr-TR" dirty="0" smtClean="0"/>
              <a:t>Nüfusun </a:t>
            </a:r>
            <a:r>
              <a:rPr lang="tr-TR" dirty="0"/>
              <a:t>ve şehirleşme oranının düşük olması</a:t>
            </a:r>
          </a:p>
          <a:p>
            <a:r>
              <a:rPr lang="tr-TR" dirty="0" smtClean="0"/>
              <a:t>Üretimin </a:t>
            </a:r>
            <a:r>
              <a:rPr lang="tr-TR" dirty="0"/>
              <a:t>küçük ölçekli imalathanelerde yapılması</a:t>
            </a:r>
          </a:p>
          <a:p>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6</a:t>
            </a:fld>
            <a:endParaRPr lang="tr-TR"/>
          </a:p>
        </p:txBody>
      </p:sp>
    </p:spTree>
    <p:extLst>
      <p:ext uri="{BB962C8B-B14F-4D97-AF65-F5344CB8AC3E}">
        <p14:creationId xmlns:p14="http://schemas.microsoft.com/office/powerpoint/2010/main" xmlns="" val="170022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 İlinin Güçlü Ve Zayıf Yönleri, Fırsatları Ve Tehditler</a:t>
            </a:r>
            <a:r>
              <a:rPr lang="tr-TR" dirty="0" smtClean="0"/>
              <a:t>i</a:t>
            </a:r>
            <a:endParaRPr lang="tr-TR" dirty="0"/>
          </a:p>
        </p:txBody>
      </p:sp>
      <p:sp>
        <p:nvSpPr>
          <p:cNvPr id="3" name="İçerik Yer Tutucusu 2"/>
          <p:cNvSpPr>
            <a:spLocks noGrp="1"/>
          </p:cNvSpPr>
          <p:nvPr>
            <p:ph idx="1"/>
          </p:nvPr>
        </p:nvSpPr>
        <p:spPr/>
        <p:txBody>
          <a:bodyPr>
            <a:normAutofit fontScale="92500" lnSpcReduction="20000"/>
          </a:bodyPr>
          <a:lstStyle/>
          <a:p>
            <a:r>
              <a:rPr lang="tr-TR" b="1" dirty="0"/>
              <a:t>Fırsatlar;</a:t>
            </a:r>
            <a:endParaRPr lang="tr-TR" dirty="0"/>
          </a:p>
          <a:p>
            <a:r>
              <a:rPr lang="tr-TR" dirty="0" smtClean="0"/>
              <a:t>Kafkasya ,Orta Asya ile  </a:t>
            </a:r>
            <a:r>
              <a:rPr lang="tr-TR" dirty="0"/>
              <a:t>ticaret </a:t>
            </a:r>
            <a:r>
              <a:rPr lang="tr-TR" dirty="0" smtClean="0"/>
              <a:t>potansiyeli (Bakü-Tiflis –Kars Demiryolu Projesi ile )</a:t>
            </a:r>
          </a:p>
          <a:p>
            <a:endParaRPr lang="tr-TR" dirty="0"/>
          </a:p>
          <a:p>
            <a:endParaRPr lang="tr-TR" dirty="0" smtClean="0"/>
          </a:p>
          <a:p>
            <a:endParaRPr lang="tr-TR" dirty="0" smtClean="0"/>
          </a:p>
          <a:p>
            <a:r>
              <a:rPr lang="tr-TR" dirty="0" smtClean="0"/>
              <a:t>Yöresel </a:t>
            </a:r>
            <a:r>
              <a:rPr lang="tr-TR" dirty="0"/>
              <a:t>ürünlerin markalaştırılmasının sağlanması</a:t>
            </a:r>
          </a:p>
          <a:p>
            <a:r>
              <a:rPr lang="tr-TR" dirty="0" smtClean="0"/>
              <a:t>Sahip </a:t>
            </a:r>
            <a:r>
              <a:rPr lang="tr-TR" dirty="0"/>
              <a:t>olduğu iki sınır kapısıyla dış ticaret yapabilme potansiyeli</a:t>
            </a:r>
          </a:p>
          <a:p>
            <a:r>
              <a:rPr lang="tr-TR" dirty="0" smtClean="0"/>
              <a:t>Emek </a:t>
            </a:r>
            <a:r>
              <a:rPr lang="tr-TR" dirty="0"/>
              <a:t>gücünün ucuz olması</a:t>
            </a:r>
          </a:p>
          <a:p>
            <a:r>
              <a:rPr lang="tr-TR" dirty="0" smtClean="0"/>
              <a:t>Kültürel </a:t>
            </a:r>
            <a:r>
              <a:rPr lang="tr-TR" dirty="0"/>
              <a:t>yapısının turizme elverişli olması</a:t>
            </a:r>
          </a:p>
          <a:p>
            <a:r>
              <a:rPr lang="tr-TR" dirty="0" smtClean="0"/>
              <a:t>Üniversite </a:t>
            </a:r>
            <a:r>
              <a:rPr lang="tr-TR" dirty="0"/>
              <a:t>öğrencisi sayısının artmasıyla kültürel çeşitliliğin artması</a:t>
            </a:r>
          </a:p>
          <a:p>
            <a:endParaRPr lang="tr-TR" dirty="0"/>
          </a:p>
        </p:txBody>
      </p:sp>
      <p:pic>
        <p:nvPicPr>
          <p:cNvPr id="4" name="3 Resim" descr="bakü tiflis kars tren ile ilgili görsel sonucu"/>
          <p:cNvPicPr/>
          <p:nvPr/>
        </p:nvPicPr>
        <p:blipFill>
          <a:blip r:embed="rId2" cstate="print"/>
          <a:srcRect/>
          <a:stretch>
            <a:fillRect/>
          </a:stretch>
        </p:blipFill>
        <p:spPr bwMode="auto">
          <a:xfrm>
            <a:off x="1201721" y="2490145"/>
            <a:ext cx="2860828" cy="1271958"/>
          </a:xfrm>
          <a:prstGeom prst="rect">
            <a:avLst/>
          </a:prstGeom>
          <a:noFill/>
          <a:ln w="9525">
            <a:noFill/>
            <a:miter lim="800000"/>
            <a:headEnd/>
            <a:tailEnd/>
          </a:ln>
        </p:spPr>
      </p:pic>
      <p:pic>
        <p:nvPicPr>
          <p:cNvPr id="5" name="4 Resim" descr="posof kırmızı elma ile ilgili görsel sonucu"/>
          <p:cNvPicPr/>
          <p:nvPr/>
        </p:nvPicPr>
        <p:blipFill>
          <a:blip r:embed="rId3" cstate="print"/>
          <a:srcRect/>
          <a:stretch>
            <a:fillRect/>
          </a:stretch>
        </p:blipFill>
        <p:spPr bwMode="auto">
          <a:xfrm>
            <a:off x="8127147" y="2885371"/>
            <a:ext cx="3566414" cy="2039325"/>
          </a:xfrm>
          <a:prstGeom prst="rect">
            <a:avLst/>
          </a:prstGeom>
          <a:noFill/>
          <a:ln w="9525">
            <a:noFill/>
            <a:miter lim="800000"/>
            <a:headEnd/>
            <a:tailEnd/>
          </a:ln>
        </p:spPr>
      </p:pic>
      <p:sp>
        <p:nvSpPr>
          <p:cNvPr id="6" name="5 Slayt Numarası Yer Tutucusu"/>
          <p:cNvSpPr>
            <a:spLocks noGrp="1"/>
          </p:cNvSpPr>
          <p:nvPr>
            <p:ph type="sldNum" sz="quarter" idx="12"/>
          </p:nvPr>
        </p:nvSpPr>
        <p:spPr/>
        <p:txBody>
          <a:bodyPr/>
          <a:lstStyle/>
          <a:p>
            <a:fld id="{7D1C4CD1-8A87-4B05-9528-C5F6E5C920B3}" type="slidenum">
              <a:rPr lang="tr-TR" smtClean="0"/>
              <a:pPr/>
              <a:t>7</a:t>
            </a:fld>
            <a:endParaRPr lang="tr-TR"/>
          </a:p>
        </p:txBody>
      </p:sp>
    </p:spTree>
    <p:extLst>
      <p:ext uri="{BB962C8B-B14F-4D97-AF65-F5344CB8AC3E}">
        <p14:creationId xmlns:p14="http://schemas.microsoft.com/office/powerpoint/2010/main" xmlns="" val="407076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Ardahan İlinin Güçlü Ve Zayıf Yönleri, Fırsatları Ve Tehditler</a:t>
            </a:r>
            <a:r>
              <a:rPr lang="tr-TR" dirty="0" smtClean="0"/>
              <a:t>i</a:t>
            </a:r>
            <a:endParaRPr lang="tr-TR" dirty="0"/>
          </a:p>
        </p:txBody>
      </p:sp>
      <p:sp>
        <p:nvSpPr>
          <p:cNvPr id="3" name="İçerik Yer Tutucusu 2"/>
          <p:cNvSpPr>
            <a:spLocks noGrp="1"/>
          </p:cNvSpPr>
          <p:nvPr>
            <p:ph idx="1"/>
          </p:nvPr>
        </p:nvSpPr>
        <p:spPr/>
        <p:txBody>
          <a:bodyPr/>
          <a:lstStyle/>
          <a:p>
            <a:r>
              <a:rPr lang="tr-TR" b="1" dirty="0"/>
              <a:t>Tehditler;</a:t>
            </a:r>
            <a:endParaRPr lang="tr-TR" dirty="0"/>
          </a:p>
          <a:p>
            <a:r>
              <a:rPr lang="tr-TR" dirty="0" smtClean="0"/>
              <a:t>Doğudaki </a:t>
            </a:r>
            <a:r>
              <a:rPr lang="tr-TR" dirty="0"/>
              <a:t>birçok ilde olduğu gibi göç olgusunun ilde fazla olması</a:t>
            </a:r>
          </a:p>
          <a:p>
            <a:r>
              <a:rPr lang="tr-TR" dirty="0" smtClean="0"/>
              <a:t>Sektördeki yoğun rekabet </a:t>
            </a:r>
          </a:p>
          <a:p>
            <a:r>
              <a:rPr lang="tr-TR" dirty="0" smtClean="0"/>
              <a:t>Ağır İşleyen Bürokrasi </a:t>
            </a:r>
            <a:endParaRPr lang="tr-TR" dirty="0"/>
          </a:p>
        </p:txBody>
      </p:sp>
      <p:sp>
        <p:nvSpPr>
          <p:cNvPr id="4" name="3 Slayt Numarası Yer Tutucusu"/>
          <p:cNvSpPr>
            <a:spLocks noGrp="1"/>
          </p:cNvSpPr>
          <p:nvPr>
            <p:ph type="sldNum" sz="quarter" idx="12"/>
          </p:nvPr>
        </p:nvSpPr>
        <p:spPr/>
        <p:txBody>
          <a:bodyPr/>
          <a:lstStyle/>
          <a:p>
            <a:fld id="{7D1C4CD1-8A87-4B05-9528-C5F6E5C920B3}" type="slidenum">
              <a:rPr lang="tr-TR" smtClean="0"/>
              <a:pPr/>
              <a:t>8</a:t>
            </a:fld>
            <a:endParaRPr lang="tr-TR"/>
          </a:p>
        </p:txBody>
      </p:sp>
    </p:spTree>
    <p:extLst>
      <p:ext uri="{BB962C8B-B14F-4D97-AF65-F5344CB8AC3E}">
        <p14:creationId xmlns:p14="http://schemas.microsoft.com/office/powerpoint/2010/main" xmlns="" val="129234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t>ARDAHAN VE DIŞ TİCARET </a:t>
            </a:r>
            <a:r>
              <a:rPr lang="tr-TR" b="1" dirty="0" smtClean="0"/>
              <a:t>POTANSİYELİ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Faaliyette olan </a:t>
            </a:r>
            <a:r>
              <a:rPr lang="tr-TR" dirty="0" err="1"/>
              <a:t>Türkgözü</a:t>
            </a:r>
            <a:r>
              <a:rPr lang="tr-TR" dirty="0"/>
              <a:t> Sınır Kapısı (Ardahan il sınırları içerisinde bulunan </a:t>
            </a:r>
            <a:r>
              <a:rPr lang="tr-TR" dirty="0" err="1"/>
              <a:t>Türkgözü</a:t>
            </a:r>
            <a:r>
              <a:rPr lang="tr-TR" dirty="0"/>
              <a:t> sınır kapısı, ildeki Posof ilçe merkezine </a:t>
            </a:r>
            <a:r>
              <a:rPr lang="tr-TR" dirty="0" smtClean="0"/>
              <a:t>10 </a:t>
            </a:r>
            <a:r>
              <a:rPr lang="tr-TR" dirty="0"/>
              <a:t>km, Ardahan il merkezine 82 km uzaklıktadır) ve yakın zamanda faaliyete geçmiş olan Aktaş sınır Kapısıyla birlikte Ardahan sahip olduğu bu stratejik önemi daha da artmıştır. Ülkenin Kuzeydoğusunda yer alan stratejik öneme sahip bir Serhat İli olmaya başlamıştır. Yapımı tamamlanan Bakü – Tiflis – Kars Demiryolu hattı ve yapılması düşünülen Ardahan Havaalanı ve Muratlı Gümrük Kapısıyla Ortadoğu, Kafkaslar ve Asya Ülkeleriyle olan bağlantımız ve ticaret hacmimiz daha da güçlenecektir</a:t>
            </a:r>
          </a:p>
        </p:txBody>
      </p:sp>
      <p:pic>
        <p:nvPicPr>
          <p:cNvPr id="4" name="3 Resim" descr="bakü tiflis kars tren ile ilgili görsel sonucu"/>
          <p:cNvPicPr/>
          <p:nvPr/>
        </p:nvPicPr>
        <p:blipFill>
          <a:blip r:embed="rId2" cstate="print"/>
          <a:srcRect/>
          <a:stretch>
            <a:fillRect/>
          </a:stretch>
        </p:blipFill>
        <p:spPr bwMode="auto">
          <a:xfrm>
            <a:off x="1748606" y="3814354"/>
            <a:ext cx="4148913" cy="2338252"/>
          </a:xfrm>
          <a:prstGeom prst="rect">
            <a:avLst/>
          </a:prstGeom>
          <a:noFill/>
          <a:ln w="9525">
            <a:noFill/>
            <a:miter lim="800000"/>
            <a:headEnd/>
            <a:tailEnd/>
          </a:ln>
        </p:spPr>
      </p:pic>
      <p:sp>
        <p:nvSpPr>
          <p:cNvPr id="5" name="4 Slayt Numarası Yer Tutucusu"/>
          <p:cNvSpPr>
            <a:spLocks noGrp="1"/>
          </p:cNvSpPr>
          <p:nvPr>
            <p:ph type="sldNum" sz="quarter" idx="12"/>
          </p:nvPr>
        </p:nvSpPr>
        <p:spPr/>
        <p:txBody>
          <a:bodyPr/>
          <a:lstStyle/>
          <a:p>
            <a:fld id="{7D1C4CD1-8A87-4B05-9528-C5F6E5C920B3}" type="slidenum">
              <a:rPr lang="tr-TR" smtClean="0"/>
              <a:pPr/>
              <a:t>9</a:t>
            </a:fld>
            <a:endParaRPr lang="tr-TR"/>
          </a:p>
        </p:txBody>
      </p:sp>
    </p:spTree>
    <p:extLst>
      <p:ext uri="{BB962C8B-B14F-4D97-AF65-F5344CB8AC3E}">
        <p14:creationId xmlns:p14="http://schemas.microsoft.com/office/powerpoint/2010/main" xmlns="" val="4165844316"/>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259</TotalTime>
  <Words>1228</Words>
  <Application>Microsoft Office PowerPoint</Application>
  <PresentationFormat>Özel</PresentationFormat>
  <Paragraphs>188</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Geçmişe bakış</vt:lpstr>
      <vt:lpstr>   ARDAHAN İLİ VE POTANSİYEL YATIRIM ALANLARI</vt:lpstr>
      <vt:lpstr>ARDAHAN</vt:lpstr>
      <vt:lpstr>ARDAHAN</vt:lpstr>
      <vt:lpstr>Ardahan İlinin Ekonomik Yapısı</vt:lpstr>
      <vt:lpstr>Ardahan İlinin Güçlü Ve Zayıf Yönleri, Fırsatları Ve Tehditleri</vt:lpstr>
      <vt:lpstr>Ardahan İlinin Güçlü Ve Zayıf Yönleri, Fırsatları Ve Tehditleri</vt:lpstr>
      <vt:lpstr>Ardahan İlinin Güçlü Ve Zayıf Yönleri, Fırsatları Ve Tehditleri</vt:lpstr>
      <vt:lpstr>Ardahan İlinin Güçlü Ve Zayıf Yönleri, Fırsatları Ve Tehditleri</vt:lpstr>
      <vt:lpstr>ARDAHAN VE DIŞ TİCARET POTANSİYELİ </vt:lpstr>
      <vt:lpstr>ARDAHAN VE DIŞ TİCARET POTANSİYELİ</vt:lpstr>
      <vt:lpstr>Tablo: Azerbaycan Gürcistan ve İran’ın Türkiye’ye İhraç Ettiği Başlıca Ürünler</vt:lpstr>
      <vt:lpstr>Tablo: Azerbaycan Gürcistan ve İran’ın Türkiye’den İthal Ettiği Başlıca Ürünler</vt:lpstr>
      <vt:lpstr>NELER İHRAÇ EDEBİLİRİZ?</vt:lpstr>
      <vt:lpstr>ARDAHAN’DA POTANSİYEL YATIRIM ALANLARI </vt:lpstr>
      <vt:lpstr>ARDAHAN’DA POTANSİYEL YATIRIM ALANLARI </vt:lpstr>
      <vt:lpstr>ARDAHAN’DA POTANSİYEL YATIRIM ALANLARI </vt:lpstr>
      <vt:lpstr>Slayt 17</vt:lpstr>
      <vt:lpstr>ARDAHAN’DA YATIRIM YAPTIĞINIZDA ALABİLECEĞİNİZ DESTEKLER</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ARDAHAN İLİ VE POTANSİYEL YATIRIM ALANLARI</dc:title>
  <dc:creator>Arzu Kııç</dc:creator>
  <cp:lastModifiedBy>Lenovo</cp:lastModifiedBy>
  <cp:revision>17</cp:revision>
  <dcterms:created xsi:type="dcterms:W3CDTF">2018-02-01T16:36:30Z</dcterms:created>
  <dcterms:modified xsi:type="dcterms:W3CDTF">2018-02-02T13:00:36Z</dcterms:modified>
</cp:coreProperties>
</file>