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25"/>
  </p:notesMasterIdLst>
  <p:handoutMasterIdLst>
    <p:handoutMasterId r:id="rId26"/>
  </p:handoutMasterIdLst>
  <p:sldIdLst>
    <p:sldId id="1515" r:id="rId2"/>
    <p:sldId id="1556" r:id="rId3"/>
    <p:sldId id="1545" r:id="rId4"/>
    <p:sldId id="1616" r:id="rId5"/>
    <p:sldId id="1566" r:id="rId6"/>
    <p:sldId id="1567" r:id="rId7"/>
    <p:sldId id="1569" r:id="rId8"/>
    <p:sldId id="1568" r:id="rId9"/>
    <p:sldId id="1570" r:id="rId10"/>
    <p:sldId id="1571" r:id="rId11"/>
    <p:sldId id="1572" r:id="rId12"/>
    <p:sldId id="1574" r:id="rId13"/>
    <p:sldId id="1575" r:id="rId14"/>
    <p:sldId id="1576" r:id="rId15"/>
    <p:sldId id="1579" r:id="rId16"/>
    <p:sldId id="1580" r:id="rId17"/>
    <p:sldId id="1581" r:id="rId18"/>
    <p:sldId id="1626" r:id="rId19"/>
    <p:sldId id="1629" r:id="rId20"/>
    <p:sldId id="1627" r:id="rId21"/>
    <p:sldId id="1628" r:id="rId22"/>
    <p:sldId id="1630" r:id="rId23"/>
    <p:sldId id="1521" r:id="rId24"/>
  </p:sldIdLst>
  <p:sldSz cx="9144000" cy="6858000" type="screen4x3"/>
  <p:notesSz cx="7023100" cy="93091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102B"/>
    <a:srgbClr val="666699"/>
    <a:srgbClr val="A03078"/>
    <a:srgbClr val="FF3399"/>
    <a:srgbClr val="00FFFF"/>
    <a:srgbClr val="16EE59"/>
    <a:srgbClr val="1506D8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1004" autoAdjust="0"/>
  </p:normalViewPr>
  <p:slideViewPr>
    <p:cSldViewPr snapToGrid="0" snapToObjects="1">
      <p:cViewPr varScale="1">
        <p:scale>
          <a:sx n="66" d="100"/>
          <a:sy n="66" d="100"/>
        </p:scale>
        <p:origin x="108" y="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844"/>
    </p:cViewPr>
  </p:sorterViewPr>
  <p:notesViewPr>
    <p:cSldViewPr snapToGrid="0" snapToObjects="1">
      <p:cViewPr varScale="1">
        <p:scale>
          <a:sx n="42" d="100"/>
          <a:sy n="42" d="100"/>
        </p:scale>
        <p:origin x="-3008" y="-120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B06DEB-651B-4356-B825-C2AB96DF89EC}" type="doc">
      <dgm:prSet loTypeId="urn:microsoft.com/office/officeart/2008/layout/VerticalCurvedList" loCatId="list" qsTypeId="urn:microsoft.com/office/officeart/2005/8/quickstyle/3d6" qsCatId="3D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B2D7971C-F265-42E8-8121-839DC8611A1F}">
      <dgm:prSet phldrT="[Metin]" custT="1"/>
      <dgm:spPr>
        <a:solidFill>
          <a:schemeClr val="bg2"/>
        </a:solidFill>
      </dgm:spPr>
      <dgm:t>
        <a:bodyPr/>
        <a:lstStyle/>
        <a:p>
          <a:r>
            <a:rPr lang="tr-TR" sz="3200" dirty="0" smtClean="0"/>
            <a:t>UR-GE Desteği</a:t>
          </a:r>
          <a:endParaRPr lang="tr-TR" sz="3200" dirty="0"/>
        </a:p>
      </dgm:t>
    </dgm:pt>
    <dgm:pt modelId="{A38F83D6-30A2-4AEF-BEC6-BD87C45960D9}" type="parTrans" cxnId="{5FCD178D-6241-4369-895B-8B07DD7B5DA6}">
      <dgm:prSet/>
      <dgm:spPr/>
      <dgm:t>
        <a:bodyPr/>
        <a:lstStyle/>
        <a:p>
          <a:endParaRPr lang="tr-TR"/>
        </a:p>
      </dgm:t>
    </dgm:pt>
    <dgm:pt modelId="{02CA88DA-DF24-422C-867C-C33823470742}" type="sibTrans" cxnId="{5FCD178D-6241-4369-895B-8B07DD7B5DA6}">
      <dgm:prSet/>
      <dgm:spPr/>
      <dgm:t>
        <a:bodyPr/>
        <a:lstStyle/>
        <a:p>
          <a:endParaRPr lang="tr-TR"/>
        </a:p>
      </dgm:t>
    </dgm:pt>
    <dgm:pt modelId="{C8525F42-D91C-4724-A867-3D86908339E9}">
      <dgm:prSet phldrT="[Metin]" custT="1"/>
      <dgm:spPr>
        <a:solidFill>
          <a:schemeClr val="bg2"/>
        </a:solidFill>
      </dgm:spPr>
      <dgm:t>
        <a:bodyPr/>
        <a:lstStyle/>
        <a:p>
          <a:r>
            <a:rPr lang="tr-TR" sz="3200" dirty="0" smtClean="0"/>
            <a:t>Pazara Giriş Belgelerinin Desteklenmesi</a:t>
          </a:r>
          <a:endParaRPr lang="tr-TR" sz="3200" dirty="0"/>
        </a:p>
      </dgm:t>
    </dgm:pt>
    <dgm:pt modelId="{A921998E-6514-4D99-9DE1-19663AB9D91B}" type="parTrans" cxnId="{4D86A4F0-FAF0-4CFB-B5FB-14F25DD9C3BC}">
      <dgm:prSet/>
      <dgm:spPr/>
      <dgm:t>
        <a:bodyPr/>
        <a:lstStyle/>
        <a:p>
          <a:endParaRPr lang="tr-TR"/>
        </a:p>
      </dgm:t>
    </dgm:pt>
    <dgm:pt modelId="{C560DC0C-16B0-40B8-9050-E22A2569DE24}" type="sibTrans" cxnId="{4D86A4F0-FAF0-4CFB-B5FB-14F25DD9C3BC}">
      <dgm:prSet/>
      <dgm:spPr/>
      <dgm:t>
        <a:bodyPr/>
        <a:lstStyle/>
        <a:p>
          <a:endParaRPr lang="tr-TR"/>
        </a:p>
      </dgm:t>
    </dgm:pt>
    <dgm:pt modelId="{EB8CFC54-2F5F-42DE-93D2-6BA2C846914D}">
      <dgm:prSet phldrT="[Metin]" custT="1"/>
      <dgm:spPr>
        <a:solidFill>
          <a:schemeClr val="bg2"/>
        </a:solidFill>
      </dgm:spPr>
      <dgm:t>
        <a:bodyPr/>
        <a:lstStyle/>
        <a:p>
          <a:r>
            <a:rPr lang="tr-TR" sz="3200" dirty="0" smtClean="0"/>
            <a:t>Pazar Araştırma ve Pazara Giriş Desteği</a:t>
          </a:r>
          <a:endParaRPr lang="tr-TR" sz="3200" dirty="0"/>
        </a:p>
      </dgm:t>
    </dgm:pt>
    <dgm:pt modelId="{BBC9D48B-FE05-424E-B67D-72EA6049D7D9}" type="parTrans" cxnId="{D6E3DFDB-B111-4FF0-AF03-B39454C2CB90}">
      <dgm:prSet/>
      <dgm:spPr/>
      <dgm:t>
        <a:bodyPr/>
        <a:lstStyle/>
        <a:p>
          <a:endParaRPr lang="tr-TR"/>
        </a:p>
      </dgm:t>
    </dgm:pt>
    <dgm:pt modelId="{81A89D19-FBA6-4EA2-AFA3-12DCFAD1F1F5}" type="sibTrans" cxnId="{D6E3DFDB-B111-4FF0-AF03-B39454C2CB90}">
      <dgm:prSet/>
      <dgm:spPr/>
      <dgm:t>
        <a:bodyPr/>
        <a:lstStyle/>
        <a:p>
          <a:endParaRPr lang="tr-TR"/>
        </a:p>
      </dgm:t>
    </dgm:pt>
    <dgm:pt modelId="{E402C66A-ECD5-42EC-BE5A-BF28E782735C}">
      <dgm:prSet phldrT="[Metin]" custT="1"/>
      <dgm:spPr>
        <a:solidFill>
          <a:schemeClr val="bg2"/>
        </a:solidFill>
      </dgm:spPr>
      <dgm:t>
        <a:bodyPr/>
        <a:lstStyle/>
        <a:p>
          <a:r>
            <a:rPr lang="tr-TR" sz="3200" dirty="0" smtClean="0"/>
            <a:t>Marka ve Turquality Desteği</a:t>
          </a:r>
          <a:endParaRPr lang="tr-TR" sz="3200" dirty="0"/>
        </a:p>
      </dgm:t>
    </dgm:pt>
    <dgm:pt modelId="{4BA8E5F3-D199-4B38-985B-ADFD677E8237}" type="parTrans" cxnId="{85257933-1705-4178-BCA3-DD6F7C4D1A2D}">
      <dgm:prSet/>
      <dgm:spPr/>
      <dgm:t>
        <a:bodyPr/>
        <a:lstStyle/>
        <a:p>
          <a:endParaRPr lang="tr-TR"/>
        </a:p>
      </dgm:t>
    </dgm:pt>
    <dgm:pt modelId="{A1751B9F-6201-45FA-BAED-958DECC9A6B0}" type="sibTrans" cxnId="{85257933-1705-4178-BCA3-DD6F7C4D1A2D}">
      <dgm:prSet/>
      <dgm:spPr/>
      <dgm:t>
        <a:bodyPr/>
        <a:lstStyle/>
        <a:p>
          <a:endParaRPr lang="tr-TR"/>
        </a:p>
      </dgm:t>
    </dgm:pt>
    <dgm:pt modelId="{389F4B7B-D795-4423-B42D-EF7117219FA1}">
      <dgm:prSet phldrT="[Metin]" custT="1"/>
      <dgm:spPr/>
      <dgm:t>
        <a:bodyPr/>
        <a:lstStyle/>
        <a:p>
          <a:r>
            <a:rPr lang="tr-TR" sz="3200" dirty="0" smtClean="0"/>
            <a:t>Fuar Desteği</a:t>
          </a:r>
          <a:endParaRPr lang="tr-TR" sz="3200" dirty="0"/>
        </a:p>
      </dgm:t>
    </dgm:pt>
    <dgm:pt modelId="{D3619DE7-8DC6-48AA-A68C-B1E921F3598B}" type="parTrans" cxnId="{AAEE2761-477F-41DE-9090-454507E728C6}">
      <dgm:prSet/>
      <dgm:spPr/>
      <dgm:t>
        <a:bodyPr/>
        <a:lstStyle/>
        <a:p>
          <a:endParaRPr lang="tr-TR"/>
        </a:p>
      </dgm:t>
    </dgm:pt>
    <dgm:pt modelId="{6F892E02-3064-4D35-B35B-8CF90C7CD15A}" type="sibTrans" cxnId="{AAEE2761-477F-41DE-9090-454507E728C6}">
      <dgm:prSet/>
      <dgm:spPr/>
      <dgm:t>
        <a:bodyPr/>
        <a:lstStyle/>
        <a:p>
          <a:endParaRPr lang="tr-TR"/>
        </a:p>
      </dgm:t>
    </dgm:pt>
    <dgm:pt modelId="{688E2143-1633-459D-AC1C-0128308214F8}">
      <dgm:prSet phldrT="[Metin]" custT="1"/>
      <dgm:spPr>
        <a:solidFill>
          <a:schemeClr val="bg2"/>
        </a:solidFill>
      </dgm:spPr>
      <dgm:t>
        <a:bodyPr/>
        <a:lstStyle/>
        <a:p>
          <a:r>
            <a:rPr lang="tr-TR" sz="3200" dirty="0" smtClean="0"/>
            <a:t>Yurtdışı Birim, Marka ve Tanıtım Desteği</a:t>
          </a:r>
          <a:endParaRPr lang="tr-TR" sz="3200" dirty="0"/>
        </a:p>
      </dgm:t>
    </dgm:pt>
    <dgm:pt modelId="{2C36174A-23AD-4665-ADA5-DEF0D2A7439E}" type="parTrans" cxnId="{F3C1C506-42C5-406C-9EFF-194C57B3B620}">
      <dgm:prSet/>
      <dgm:spPr/>
      <dgm:t>
        <a:bodyPr/>
        <a:lstStyle/>
        <a:p>
          <a:endParaRPr lang="tr-TR"/>
        </a:p>
      </dgm:t>
    </dgm:pt>
    <dgm:pt modelId="{0E548098-989E-4663-84C4-ACE329897E83}" type="sibTrans" cxnId="{F3C1C506-42C5-406C-9EFF-194C57B3B620}">
      <dgm:prSet/>
      <dgm:spPr/>
      <dgm:t>
        <a:bodyPr/>
        <a:lstStyle/>
        <a:p>
          <a:endParaRPr lang="tr-TR"/>
        </a:p>
      </dgm:t>
    </dgm:pt>
    <dgm:pt modelId="{AED54C5C-16BF-4C7A-9019-8D85BF9BA605}">
      <dgm:prSet phldrT="[Metin]" custT="1"/>
      <dgm:spPr>
        <a:solidFill>
          <a:schemeClr val="bg2"/>
        </a:solidFill>
      </dgm:spPr>
      <dgm:t>
        <a:bodyPr/>
        <a:lstStyle/>
        <a:p>
          <a:r>
            <a:rPr lang="tr-TR" sz="3200" dirty="0" smtClean="0"/>
            <a:t>Tasarım Desteği</a:t>
          </a:r>
          <a:endParaRPr lang="tr-TR" sz="3200" dirty="0"/>
        </a:p>
      </dgm:t>
    </dgm:pt>
    <dgm:pt modelId="{139A516C-7EB3-4010-8CA7-E56BDEF5C84D}" type="parTrans" cxnId="{30D4A9B0-3DBC-49BE-8B09-7B1EEA9EE8B4}">
      <dgm:prSet/>
      <dgm:spPr/>
      <dgm:t>
        <a:bodyPr/>
        <a:lstStyle/>
        <a:p>
          <a:endParaRPr lang="tr-TR"/>
        </a:p>
      </dgm:t>
    </dgm:pt>
    <dgm:pt modelId="{034EC137-77DC-4DE1-A9A8-DA5504CBDDC5}" type="sibTrans" cxnId="{30D4A9B0-3DBC-49BE-8B09-7B1EEA9EE8B4}">
      <dgm:prSet/>
      <dgm:spPr/>
      <dgm:t>
        <a:bodyPr/>
        <a:lstStyle/>
        <a:p>
          <a:endParaRPr lang="tr-TR"/>
        </a:p>
      </dgm:t>
    </dgm:pt>
    <dgm:pt modelId="{3BE8EF46-0D02-45C2-9D9B-B6C4CF1D03B9}" type="pres">
      <dgm:prSet presAssocID="{D8B06DEB-651B-4356-B825-C2AB96DF89E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B560A86D-3553-4CD4-9F29-277072C6F8E2}" type="pres">
      <dgm:prSet presAssocID="{D8B06DEB-651B-4356-B825-C2AB96DF89EC}" presName="Name1" presStyleCnt="0"/>
      <dgm:spPr/>
      <dgm:t>
        <a:bodyPr/>
        <a:lstStyle/>
        <a:p>
          <a:endParaRPr lang="tr-TR"/>
        </a:p>
      </dgm:t>
    </dgm:pt>
    <dgm:pt modelId="{100B0909-FC3E-40D1-A040-BE7BC6A914EE}" type="pres">
      <dgm:prSet presAssocID="{D8B06DEB-651B-4356-B825-C2AB96DF89EC}" presName="cycle" presStyleCnt="0"/>
      <dgm:spPr/>
      <dgm:t>
        <a:bodyPr/>
        <a:lstStyle/>
        <a:p>
          <a:endParaRPr lang="tr-TR"/>
        </a:p>
      </dgm:t>
    </dgm:pt>
    <dgm:pt modelId="{216115BE-C3F5-4AB9-9466-7D22DA6C53C3}" type="pres">
      <dgm:prSet presAssocID="{D8B06DEB-651B-4356-B825-C2AB96DF89EC}" presName="srcNode" presStyleLbl="node1" presStyleIdx="0" presStyleCnt="7"/>
      <dgm:spPr/>
      <dgm:t>
        <a:bodyPr/>
        <a:lstStyle/>
        <a:p>
          <a:endParaRPr lang="tr-TR"/>
        </a:p>
      </dgm:t>
    </dgm:pt>
    <dgm:pt modelId="{9AB4B27E-7516-42D9-AB95-C2B7264496D7}" type="pres">
      <dgm:prSet presAssocID="{D8B06DEB-651B-4356-B825-C2AB96DF89EC}" presName="conn" presStyleLbl="parChTrans1D2" presStyleIdx="0" presStyleCnt="1"/>
      <dgm:spPr/>
      <dgm:t>
        <a:bodyPr/>
        <a:lstStyle/>
        <a:p>
          <a:endParaRPr lang="tr-TR"/>
        </a:p>
      </dgm:t>
    </dgm:pt>
    <dgm:pt modelId="{C2BE4588-D958-4F77-B53C-3926E3812967}" type="pres">
      <dgm:prSet presAssocID="{D8B06DEB-651B-4356-B825-C2AB96DF89EC}" presName="extraNode" presStyleLbl="node1" presStyleIdx="0" presStyleCnt="7"/>
      <dgm:spPr/>
      <dgm:t>
        <a:bodyPr/>
        <a:lstStyle/>
        <a:p>
          <a:endParaRPr lang="tr-TR"/>
        </a:p>
      </dgm:t>
    </dgm:pt>
    <dgm:pt modelId="{EC8A8B43-818D-406E-99FA-E5D4D432E254}" type="pres">
      <dgm:prSet presAssocID="{D8B06DEB-651B-4356-B825-C2AB96DF89EC}" presName="dstNode" presStyleLbl="node1" presStyleIdx="0" presStyleCnt="7"/>
      <dgm:spPr/>
      <dgm:t>
        <a:bodyPr/>
        <a:lstStyle/>
        <a:p>
          <a:endParaRPr lang="tr-TR"/>
        </a:p>
      </dgm:t>
    </dgm:pt>
    <dgm:pt modelId="{32C5FD87-2222-4DE7-91EB-0F32D44D7E84}" type="pres">
      <dgm:prSet presAssocID="{B2D7971C-F265-42E8-8121-839DC8611A1F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BF7AFE2-F181-4EC4-91BE-B28E258D9143}" type="pres">
      <dgm:prSet presAssocID="{B2D7971C-F265-42E8-8121-839DC8611A1F}" presName="accent_1" presStyleCnt="0"/>
      <dgm:spPr/>
      <dgm:t>
        <a:bodyPr/>
        <a:lstStyle/>
        <a:p>
          <a:endParaRPr lang="tr-TR"/>
        </a:p>
      </dgm:t>
    </dgm:pt>
    <dgm:pt modelId="{71215BDD-2499-4A1F-82CF-A917263D9265}" type="pres">
      <dgm:prSet presAssocID="{B2D7971C-F265-42E8-8121-839DC8611A1F}" presName="accentRepeatNode" presStyleLbl="solidFgAcc1" presStyleIdx="0" presStyleCnt="7"/>
      <dgm:spPr/>
      <dgm:t>
        <a:bodyPr/>
        <a:lstStyle/>
        <a:p>
          <a:endParaRPr lang="tr-TR"/>
        </a:p>
      </dgm:t>
    </dgm:pt>
    <dgm:pt modelId="{AD7935FC-A78D-4764-AE16-C43361BF1E1E}" type="pres">
      <dgm:prSet presAssocID="{C8525F42-D91C-4724-A867-3D86908339E9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93A58CC-AB0C-4768-A834-FF844449874F}" type="pres">
      <dgm:prSet presAssocID="{C8525F42-D91C-4724-A867-3D86908339E9}" presName="accent_2" presStyleCnt="0"/>
      <dgm:spPr/>
      <dgm:t>
        <a:bodyPr/>
        <a:lstStyle/>
        <a:p>
          <a:endParaRPr lang="tr-TR"/>
        </a:p>
      </dgm:t>
    </dgm:pt>
    <dgm:pt modelId="{8ABBD432-837E-4B65-82AC-C1A7CD14E3C1}" type="pres">
      <dgm:prSet presAssocID="{C8525F42-D91C-4724-A867-3D86908339E9}" presName="accentRepeatNode" presStyleLbl="solidFgAcc1" presStyleIdx="1" presStyleCnt="7"/>
      <dgm:spPr/>
      <dgm:t>
        <a:bodyPr/>
        <a:lstStyle/>
        <a:p>
          <a:endParaRPr lang="tr-TR"/>
        </a:p>
      </dgm:t>
    </dgm:pt>
    <dgm:pt modelId="{3A1FB26B-C60A-40C9-8B6B-C99F1AE5D3E8}" type="pres">
      <dgm:prSet presAssocID="{EB8CFC54-2F5F-42DE-93D2-6BA2C846914D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477E5C0-022B-4FAF-89AF-AC8C082427F7}" type="pres">
      <dgm:prSet presAssocID="{EB8CFC54-2F5F-42DE-93D2-6BA2C846914D}" presName="accent_3" presStyleCnt="0"/>
      <dgm:spPr/>
      <dgm:t>
        <a:bodyPr/>
        <a:lstStyle/>
        <a:p>
          <a:endParaRPr lang="tr-TR"/>
        </a:p>
      </dgm:t>
    </dgm:pt>
    <dgm:pt modelId="{DFF84247-7913-4929-A982-0CF13FBA7FC5}" type="pres">
      <dgm:prSet presAssocID="{EB8CFC54-2F5F-42DE-93D2-6BA2C846914D}" presName="accentRepeatNode" presStyleLbl="solidFgAcc1" presStyleIdx="2" presStyleCnt="7"/>
      <dgm:spPr/>
      <dgm:t>
        <a:bodyPr/>
        <a:lstStyle/>
        <a:p>
          <a:endParaRPr lang="tr-TR"/>
        </a:p>
      </dgm:t>
    </dgm:pt>
    <dgm:pt modelId="{69393D2E-EB86-451A-9E14-50922CE10143}" type="pres">
      <dgm:prSet presAssocID="{389F4B7B-D795-4423-B42D-EF7117219FA1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6798ECE-3258-4008-98B2-571D6BA14396}" type="pres">
      <dgm:prSet presAssocID="{389F4B7B-D795-4423-B42D-EF7117219FA1}" presName="accent_4" presStyleCnt="0"/>
      <dgm:spPr/>
      <dgm:t>
        <a:bodyPr/>
        <a:lstStyle/>
        <a:p>
          <a:endParaRPr lang="tr-TR"/>
        </a:p>
      </dgm:t>
    </dgm:pt>
    <dgm:pt modelId="{9FFB6F93-81CD-4450-B2FC-055F6681DC21}" type="pres">
      <dgm:prSet presAssocID="{389F4B7B-D795-4423-B42D-EF7117219FA1}" presName="accentRepeatNode" presStyleLbl="solidFgAcc1" presStyleIdx="3" presStyleCnt="7"/>
      <dgm:spPr/>
      <dgm:t>
        <a:bodyPr/>
        <a:lstStyle/>
        <a:p>
          <a:endParaRPr lang="tr-TR"/>
        </a:p>
      </dgm:t>
    </dgm:pt>
    <dgm:pt modelId="{2FF44013-B5ED-4109-A459-C94BB72A3EB0}" type="pres">
      <dgm:prSet presAssocID="{688E2143-1633-459D-AC1C-0128308214F8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A54F215-7DF6-4D82-A5E1-FD9605C5E065}" type="pres">
      <dgm:prSet presAssocID="{688E2143-1633-459D-AC1C-0128308214F8}" presName="accent_5" presStyleCnt="0"/>
      <dgm:spPr/>
      <dgm:t>
        <a:bodyPr/>
        <a:lstStyle/>
        <a:p>
          <a:endParaRPr lang="tr-TR"/>
        </a:p>
      </dgm:t>
    </dgm:pt>
    <dgm:pt modelId="{8B841C5B-6C55-4259-8020-8C17C1C138BB}" type="pres">
      <dgm:prSet presAssocID="{688E2143-1633-459D-AC1C-0128308214F8}" presName="accentRepeatNode" presStyleLbl="solidFgAcc1" presStyleIdx="4" presStyleCnt="7"/>
      <dgm:spPr/>
      <dgm:t>
        <a:bodyPr/>
        <a:lstStyle/>
        <a:p>
          <a:endParaRPr lang="tr-TR"/>
        </a:p>
      </dgm:t>
    </dgm:pt>
    <dgm:pt modelId="{6169B69E-F5C5-4019-802C-6934A97D7F82}" type="pres">
      <dgm:prSet presAssocID="{AED54C5C-16BF-4C7A-9019-8D85BF9BA605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BF6D189-800F-42B5-A391-D44438A8FAAA}" type="pres">
      <dgm:prSet presAssocID="{AED54C5C-16BF-4C7A-9019-8D85BF9BA605}" presName="accent_6" presStyleCnt="0"/>
      <dgm:spPr/>
      <dgm:t>
        <a:bodyPr/>
        <a:lstStyle/>
        <a:p>
          <a:endParaRPr lang="tr-TR"/>
        </a:p>
      </dgm:t>
    </dgm:pt>
    <dgm:pt modelId="{EF1E2F0B-537C-4698-834F-AB878DA6BABB}" type="pres">
      <dgm:prSet presAssocID="{AED54C5C-16BF-4C7A-9019-8D85BF9BA605}" presName="accentRepeatNode" presStyleLbl="solidFgAcc1" presStyleIdx="5" presStyleCnt="7"/>
      <dgm:spPr/>
      <dgm:t>
        <a:bodyPr/>
        <a:lstStyle/>
        <a:p>
          <a:endParaRPr lang="tr-TR"/>
        </a:p>
      </dgm:t>
    </dgm:pt>
    <dgm:pt modelId="{2315D915-0C93-406C-BABA-4CB9657DB6F8}" type="pres">
      <dgm:prSet presAssocID="{E402C66A-ECD5-42EC-BE5A-BF28E782735C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0B74B8E-C9D6-4106-BA40-ACC25A923BA8}" type="pres">
      <dgm:prSet presAssocID="{E402C66A-ECD5-42EC-BE5A-BF28E782735C}" presName="accent_7" presStyleCnt="0"/>
      <dgm:spPr/>
      <dgm:t>
        <a:bodyPr/>
        <a:lstStyle/>
        <a:p>
          <a:endParaRPr lang="tr-TR"/>
        </a:p>
      </dgm:t>
    </dgm:pt>
    <dgm:pt modelId="{C342712F-C2B6-49F8-9EAE-624285547751}" type="pres">
      <dgm:prSet presAssocID="{E402C66A-ECD5-42EC-BE5A-BF28E782735C}" presName="accentRepeatNode" presStyleLbl="solidFgAcc1" presStyleIdx="6" presStyleCnt="7"/>
      <dgm:spPr/>
      <dgm:t>
        <a:bodyPr/>
        <a:lstStyle/>
        <a:p>
          <a:endParaRPr lang="tr-TR"/>
        </a:p>
      </dgm:t>
    </dgm:pt>
  </dgm:ptLst>
  <dgm:cxnLst>
    <dgm:cxn modelId="{30D4A9B0-3DBC-49BE-8B09-7B1EEA9EE8B4}" srcId="{D8B06DEB-651B-4356-B825-C2AB96DF89EC}" destId="{AED54C5C-16BF-4C7A-9019-8D85BF9BA605}" srcOrd="5" destOrd="0" parTransId="{139A516C-7EB3-4010-8CA7-E56BDEF5C84D}" sibTransId="{034EC137-77DC-4DE1-A9A8-DA5504CBDDC5}"/>
    <dgm:cxn modelId="{F3C1C506-42C5-406C-9EFF-194C57B3B620}" srcId="{D8B06DEB-651B-4356-B825-C2AB96DF89EC}" destId="{688E2143-1633-459D-AC1C-0128308214F8}" srcOrd="4" destOrd="0" parTransId="{2C36174A-23AD-4665-ADA5-DEF0D2A7439E}" sibTransId="{0E548098-989E-4663-84C4-ACE329897E83}"/>
    <dgm:cxn modelId="{5FCD178D-6241-4369-895B-8B07DD7B5DA6}" srcId="{D8B06DEB-651B-4356-B825-C2AB96DF89EC}" destId="{B2D7971C-F265-42E8-8121-839DC8611A1F}" srcOrd="0" destOrd="0" parTransId="{A38F83D6-30A2-4AEF-BEC6-BD87C45960D9}" sibTransId="{02CA88DA-DF24-422C-867C-C33823470742}"/>
    <dgm:cxn modelId="{85257933-1705-4178-BCA3-DD6F7C4D1A2D}" srcId="{D8B06DEB-651B-4356-B825-C2AB96DF89EC}" destId="{E402C66A-ECD5-42EC-BE5A-BF28E782735C}" srcOrd="6" destOrd="0" parTransId="{4BA8E5F3-D199-4B38-985B-ADFD677E8237}" sibTransId="{A1751B9F-6201-45FA-BAED-958DECC9A6B0}"/>
    <dgm:cxn modelId="{4D86A4F0-FAF0-4CFB-B5FB-14F25DD9C3BC}" srcId="{D8B06DEB-651B-4356-B825-C2AB96DF89EC}" destId="{C8525F42-D91C-4724-A867-3D86908339E9}" srcOrd="1" destOrd="0" parTransId="{A921998E-6514-4D99-9DE1-19663AB9D91B}" sibTransId="{C560DC0C-16B0-40B8-9050-E22A2569DE24}"/>
    <dgm:cxn modelId="{30EDCEF3-F0C5-4095-94CC-A82AD4E20534}" type="presOf" srcId="{E402C66A-ECD5-42EC-BE5A-BF28E782735C}" destId="{2315D915-0C93-406C-BABA-4CB9657DB6F8}" srcOrd="0" destOrd="0" presId="urn:microsoft.com/office/officeart/2008/layout/VerticalCurvedList"/>
    <dgm:cxn modelId="{9B9E170D-A6D1-4B31-8B1F-2CD3C4ADAE89}" type="presOf" srcId="{389F4B7B-D795-4423-B42D-EF7117219FA1}" destId="{69393D2E-EB86-451A-9E14-50922CE10143}" srcOrd="0" destOrd="0" presId="urn:microsoft.com/office/officeart/2008/layout/VerticalCurvedList"/>
    <dgm:cxn modelId="{D0AA5CBD-7209-4EE5-854A-92B9ED926B01}" type="presOf" srcId="{688E2143-1633-459D-AC1C-0128308214F8}" destId="{2FF44013-B5ED-4109-A459-C94BB72A3EB0}" srcOrd="0" destOrd="0" presId="urn:microsoft.com/office/officeart/2008/layout/VerticalCurvedList"/>
    <dgm:cxn modelId="{D6E3DFDB-B111-4FF0-AF03-B39454C2CB90}" srcId="{D8B06DEB-651B-4356-B825-C2AB96DF89EC}" destId="{EB8CFC54-2F5F-42DE-93D2-6BA2C846914D}" srcOrd="2" destOrd="0" parTransId="{BBC9D48B-FE05-424E-B67D-72EA6049D7D9}" sibTransId="{81A89D19-FBA6-4EA2-AFA3-12DCFAD1F1F5}"/>
    <dgm:cxn modelId="{92B4AB5A-6C2A-4CBB-8F98-92C5345C13F7}" type="presOf" srcId="{AED54C5C-16BF-4C7A-9019-8D85BF9BA605}" destId="{6169B69E-F5C5-4019-802C-6934A97D7F82}" srcOrd="0" destOrd="0" presId="urn:microsoft.com/office/officeart/2008/layout/VerticalCurvedList"/>
    <dgm:cxn modelId="{089768CA-0A49-45A4-AC39-D8FBBC281C66}" type="presOf" srcId="{C8525F42-D91C-4724-A867-3D86908339E9}" destId="{AD7935FC-A78D-4764-AE16-C43361BF1E1E}" srcOrd="0" destOrd="0" presId="urn:microsoft.com/office/officeart/2008/layout/VerticalCurvedList"/>
    <dgm:cxn modelId="{D7A5C22E-2146-4F1D-8F7F-10B959D3BECA}" type="presOf" srcId="{B2D7971C-F265-42E8-8121-839DC8611A1F}" destId="{32C5FD87-2222-4DE7-91EB-0F32D44D7E84}" srcOrd="0" destOrd="0" presId="urn:microsoft.com/office/officeart/2008/layout/VerticalCurvedList"/>
    <dgm:cxn modelId="{CE301A79-9E1C-4AC3-AA74-A8F2A5ADD530}" type="presOf" srcId="{D8B06DEB-651B-4356-B825-C2AB96DF89EC}" destId="{3BE8EF46-0D02-45C2-9D9B-B6C4CF1D03B9}" srcOrd="0" destOrd="0" presId="urn:microsoft.com/office/officeart/2008/layout/VerticalCurvedList"/>
    <dgm:cxn modelId="{C9DE3CCF-CE47-4B29-81BF-BC1F68BB3F27}" type="presOf" srcId="{EB8CFC54-2F5F-42DE-93D2-6BA2C846914D}" destId="{3A1FB26B-C60A-40C9-8B6B-C99F1AE5D3E8}" srcOrd="0" destOrd="0" presId="urn:microsoft.com/office/officeart/2008/layout/VerticalCurvedList"/>
    <dgm:cxn modelId="{3C13887A-D0A8-4FF1-AA3C-5672546E6113}" type="presOf" srcId="{02CA88DA-DF24-422C-867C-C33823470742}" destId="{9AB4B27E-7516-42D9-AB95-C2B7264496D7}" srcOrd="0" destOrd="0" presId="urn:microsoft.com/office/officeart/2008/layout/VerticalCurvedList"/>
    <dgm:cxn modelId="{AAEE2761-477F-41DE-9090-454507E728C6}" srcId="{D8B06DEB-651B-4356-B825-C2AB96DF89EC}" destId="{389F4B7B-D795-4423-B42D-EF7117219FA1}" srcOrd="3" destOrd="0" parTransId="{D3619DE7-8DC6-48AA-A68C-B1E921F3598B}" sibTransId="{6F892E02-3064-4D35-B35B-8CF90C7CD15A}"/>
    <dgm:cxn modelId="{AC4D2274-5CBD-4167-A8DC-B0FFCA5730A4}" type="presParOf" srcId="{3BE8EF46-0D02-45C2-9D9B-B6C4CF1D03B9}" destId="{B560A86D-3553-4CD4-9F29-277072C6F8E2}" srcOrd="0" destOrd="0" presId="urn:microsoft.com/office/officeart/2008/layout/VerticalCurvedList"/>
    <dgm:cxn modelId="{337CBE7E-990E-46B2-8EE3-61105A666895}" type="presParOf" srcId="{B560A86D-3553-4CD4-9F29-277072C6F8E2}" destId="{100B0909-FC3E-40D1-A040-BE7BC6A914EE}" srcOrd="0" destOrd="0" presId="urn:microsoft.com/office/officeart/2008/layout/VerticalCurvedList"/>
    <dgm:cxn modelId="{770ADC0E-6C1B-4114-B503-ECAEF8E91FBF}" type="presParOf" srcId="{100B0909-FC3E-40D1-A040-BE7BC6A914EE}" destId="{216115BE-C3F5-4AB9-9466-7D22DA6C53C3}" srcOrd="0" destOrd="0" presId="urn:microsoft.com/office/officeart/2008/layout/VerticalCurvedList"/>
    <dgm:cxn modelId="{74E3F3E3-4FB5-4FF2-9D31-DC6F977F390F}" type="presParOf" srcId="{100B0909-FC3E-40D1-A040-BE7BC6A914EE}" destId="{9AB4B27E-7516-42D9-AB95-C2B7264496D7}" srcOrd="1" destOrd="0" presId="urn:microsoft.com/office/officeart/2008/layout/VerticalCurvedList"/>
    <dgm:cxn modelId="{A6B4EB85-B6A9-46AE-B0E8-528F42BED39B}" type="presParOf" srcId="{100B0909-FC3E-40D1-A040-BE7BC6A914EE}" destId="{C2BE4588-D958-4F77-B53C-3926E3812967}" srcOrd="2" destOrd="0" presId="urn:microsoft.com/office/officeart/2008/layout/VerticalCurvedList"/>
    <dgm:cxn modelId="{DAF874C0-1425-4D03-B4CC-78C790B3E4DB}" type="presParOf" srcId="{100B0909-FC3E-40D1-A040-BE7BC6A914EE}" destId="{EC8A8B43-818D-406E-99FA-E5D4D432E254}" srcOrd="3" destOrd="0" presId="urn:microsoft.com/office/officeart/2008/layout/VerticalCurvedList"/>
    <dgm:cxn modelId="{1019C865-EE25-4D26-A7E9-1EB0AE91D203}" type="presParOf" srcId="{B560A86D-3553-4CD4-9F29-277072C6F8E2}" destId="{32C5FD87-2222-4DE7-91EB-0F32D44D7E84}" srcOrd="1" destOrd="0" presId="urn:microsoft.com/office/officeart/2008/layout/VerticalCurvedList"/>
    <dgm:cxn modelId="{6037EFB6-0EDB-4491-B1BB-AD594C10172B}" type="presParOf" srcId="{B560A86D-3553-4CD4-9F29-277072C6F8E2}" destId="{6BF7AFE2-F181-4EC4-91BE-B28E258D9143}" srcOrd="2" destOrd="0" presId="urn:microsoft.com/office/officeart/2008/layout/VerticalCurvedList"/>
    <dgm:cxn modelId="{6E63E28D-BCAA-4529-BCFF-6775CF5E17CF}" type="presParOf" srcId="{6BF7AFE2-F181-4EC4-91BE-B28E258D9143}" destId="{71215BDD-2499-4A1F-82CF-A917263D9265}" srcOrd="0" destOrd="0" presId="urn:microsoft.com/office/officeart/2008/layout/VerticalCurvedList"/>
    <dgm:cxn modelId="{111E7BED-C290-417F-99D7-1CF0C15F9FD2}" type="presParOf" srcId="{B560A86D-3553-4CD4-9F29-277072C6F8E2}" destId="{AD7935FC-A78D-4764-AE16-C43361BF1E1E}" srcOrd="3" destOrd="0" presId="urn:microsoft.com/office/officeart/2008/layout/VerticalCurvedList"/>
    <dgm:cxn modelId="{52C1FB19-3711-492A-A09C-DA092BBCF2FE}" type="presParOf" srcId="{B560A86D-3553-4CD4-9F29-277072C6F8E2}" destId="{A93A58CC-AB0C-4768-A834-FF844449874F}" srcOrd="4" destOrd="0" presId="urn:microsoft.com/office/officeart/2008/layout/VerticalCurvedList"/>
    <dgm:cxn modelId="{561603FA-E0E7-4B3B-822C-3FDFBBC6B1FD}" type="presParOf" srcId="{A93A58CC-AB0C-4768-A834-FF844449874F}" destId="{8ABBD432-837E-4B65-82AC-C1A7CD14E3C1}" srcOrd="0" destOrd="0" presId="urn:microsoft.com/office/officeart/2008/layout/VerticalCurvedList"/>
    <dgm:cxn modelId="{A11A3503-D99A-4727-9891-2DD181999F00}" type="presParOf" srcId="{B560A86D-3553-4CD4-9F29-277072C6F8E2}" destId="{3A1FB26B-C60A-40C9-8B6B-C99F1AE5D3E8}" srcOrd="5" destOrd="0" presId="urn:microsoft.com/office/officeart/2008/layout/VerticalCurvedList"/>
    <dgm:cxn modelId="{88CB33EE-E041-4A08-91EB-2C2800165F1F}" type="presParOf" srcId="{B560A86D-3553-4CD4-9F29-277072C6F8E2}" destId="{D477E5C0-022B-4FAF-89AF-AC8C082427F7}" srcOrd="6" destOrd="0" presId="urn:microsoft.com/office/officeart/2008/layout/VerticalCurvedList"/>
    <dgm:cxn modelId="{BDC511E7-919C-4119-AC68-429F5452F3FA}" type="presParOf" srcId="{D477E5C0-022B-4FAF-89AF-AC8C082427F7}" destId="{DFF84247-7913-4929-A982-0CF13FBA7FC5}" srcOrd="0" destOrd="0" presId="urn:microsoft.com/office/officeart/2008/layout/VerticalCurvedList"/>
    <dgm:cxn modelId="{763BD630-6238-452A-AF98-9BAE8AB20CA5}" type="presParOf" srcId="{B560A86D-3553-4CD4-9F29-277072C6F8E2}" destId="{69393D2E-EB86-451A-9E14-50922CE10143}" srcOrd="7" destOrd="0" presId="urn:microsoft.com/office/officeart/2008/layout/VerticalCurvedList"/>
    <dgm:cxn modelId="{866FFFF8-16DC-46B3-A5DA-797CE88B4A2F}" type="presParOf" srcId="{B560A86D-3553-4CD4-9F29-277072C6F8E2}" destId="{A6798ECE-3258-4008-98B2-571D6BA14396}" srcOrd="8" destOrd="0" presId="urn:microsoft.com/office/officeart/2008/layout/VerticalCurvedList"/>
    <dgm:cxn modelId="{2099C004-5A2A-4CE9-860B-ACABA009508A}" type="presParOf" srcId="{A6798ECE-3258-4008-98B2-571D6BA14396}" destId="{9FFB6F93-81CD-4450-B2FC-055F6681DC21}" srcOrd="0" destOrd="0" presId="urn:microsoft.com/office/officeart/2008/layout/VerticalCurvedList"/>
    <dgm:cxn modelId="{C5EF700B-D866-4697-BD42-A58B12BD0698}" type="presParOf" srcId="{B560A86D-3553-4CD4-9F29-277072C6F8E2}" destId="{2FF44013-B5ED-4109-A459-C94BB72A3EB0}" srcOrd="9" destOrd="0" presId="urn:microsoft.com/office/officeart/2008/layout/VerticalCurvedList"/>
    <dgm:cxn modelId="{BB860685-939D-4587-BA6A-8294F43EA2B4}" type="presParOf" srcId="{B560A86D-3553-4CD4-9F29-277072C6F8E2}" destId="{FA54F215-7DF6-4D82-A5E1-FD9605C5E065}" srcOrd="10" destOrd="0" presId="urn:microsoft.com/office/officeart/2008/layout/VerticalCurvedList"/>
    <dgm:cxn modelId="{0A4E09DB-2687-468B-BA7E-01BD57840B42}" type="presParOf" srcId="{FA54F215-7DF6-4D82-A5E1-FD9605C5E065}" destId="{8B841C5B-6C55-4259-8020-8C17C1C138BB}" srcOrd="0" destOrd="0" presId="urn:microsoft.com/office/officeart/2008/layout/VerticalCurvedList"/>
    <dgm:cxn modelId="{9B977508-1377-4101-A03A-5DEA469BC3F5}" type="presParOf" srcId="{B560A86D-3553-4CD4-9F29-277072C6F8E2}" destId="{6169B69E-F5C5-4019-802C-6934A97D7F82}" srcOrd="11" destOrd="0" presId="urn:microsoft.com/office/officeart/2008/layout/VerticalCurvedList"/>
    <dgm:cxn modelId="{6A806611-7248-4FEC-B1C3-3D371F614B29}" type="presParOf" srcId="{B560A86D-3553-4CD4-9F29-277072C6F8E2}" destId="{2BF6D189-800F-42B5-A391-D44438A8FAAA}" srcOrd="12" destOrd="0" presId="urn:microsoft.com/office/officeart/2008/layout/VerticalCurvedList"/>
    <dgm:cxn modelId="{41C695C1-ED3E-4344-9987-BF96C42FBC74}" type="presParOf" srcId="{2BF6D189-800F-42B5-A391-D44438A8FAAA}" destId="{EF1E2F0B-537C-4698-834F-AB878DA6BABB}" srcOrd="0" destOrd="0" presId="urn:microsoft.com/office/officeart/2008/layout/VerticalCurvedList"/>
    <dgm:cxn modelId="{CD5D590C-9D18-4C1A-A3AF-7F16068F1F06}" type="presParOf" srcId="{B560A86D-3553-4CD4-9F29-277072C6F8E2}" destId="{2315D915-0C93-406C-BABA-4CB9657DB6F8}" srcOrd="13" destOrd="0" presId="urn:microsoft.com/office/officeart/2008/layout/VerticalCurvedList"/>
    <dgm:cxn modelId="{A9069B3F-D6E0-494E-827C-AECCF820B060}" type="presParOf" srcId="{B560A86D-3553-4CD4-9F29-277072C6F8E2}" destId="{80B74B8E-C9D6-4106-BA40-ACC25A923BA8}" srcOrd="14" destOrd="0" presId="urn:microsoft.com/office/officeart/2008/layout/VerticalCurvedList"/>
    <dgm:cxn modelId="{A3149446-4091-406B-8F6B-870AC77D7E21}" type="presParOf" srcId="{80B74B8E-C9D6-4106-BA40-ACC25A923BA8}" destId="{C342712F-C2B6-49F8-9EAE-62428554775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109" cy="4659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352" y="0"/>
            <a:ext cx="3044109" cy="4659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BCC21B1-B83E-4EF8-9577-E5F741867016}" type="datetimeFigureOut">
              <a:rPr lang="en-US"/>
              <a:pPr>
                <a:defRPr/>
              </a:pPr>
              <a:t>10/13/2016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1710"/>
            <a:ext cx="3044109" cy="4659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352" y="8841710"/>
            <a:ext cx="3044109" cy="46590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D57060F-E0D8-4EFF-AC32-D11F0D77247F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2748113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109" cy="4659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352" y="0"/>
            <a:ext cx="3044109" cy="4659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619BDFD-6127-4491-B364-7395C7B5E7F9}" type="datetimeFigureOut">
              <a:rPr lang="en-US"/>
              <a:pPr>
                <a:defRPr/>
              </a:pPr>
              <a:t>10/13/2016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84" y="4422346"/>
            <a:ext cx="5619136" cy="418864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noProof="0" smtClean="0"/>
              <a:t>Click to edit Master text styles</a:t>
            </a:r>
          </a:p>
          <a:p>
            <a:pPr lvl="1"/>
            <a:r>
              <a:rPr lang="tr-TR" noProof="0" smtClean="0"/>
              <a:t>Second level</a:t>
            </a:r>
          </a:p>
          <a:p>
            <a:pPr lvl="2"/>
            <a:r>
              <a:rPr lang="tr-TR" noProof="0" smtClean="0"/>
              <a:t>Third level</a:t>
            </a:r>
          </a:p>
          <a:p>
            <a:pPr lvl="3"/>
            <a:r>
              <a:rPr lang="tr-TR" noProof="0" smtClean="0"/>
              <a:t>Fourth level</a:t>
            </a:r>
          </a:p>
          <a:p>
            <a:pPr lvl="4"/>
            <a:r>
              <a:rPr lang="tr-TR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1710"/>
            <a:ext cx="3044109" cy="4659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352" y="8841710"/>
            <a:ext cx="3044109" cy="46590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0FE8451-306F-4C9B-A0DD-03B4AFD64E90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9877842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FE8451-306F-4C9B-A0DD-03B4AFD64E90}" type="slidenum">
              <a:rPr lang="en-US" altLang="tr-TR" smtClean="0"/>
              <a:pPr>
                <a:defRPr/>
              </a:pPr>
              <a:t>1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99132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r-TR" b="1" dirty="0" smtClean="0"/>
          </a:p>
        </p:txBody>
      </p:sp>
      <p:sp>
        <p:nvSpPr>
          <p:cNvPr id="72708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B59B2473-05FA-4AD6-9E55-44EE459EED41}" type="slidenum">
              <a:rPr lang="en-US" altLang="tr-TR"/>
              <a:pPr/>
              <a:t>2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201486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3975711" y="1"/>
            <a:ext cx="3045749" cy="46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531" tIns="45766" rIns="91531" bIns="45766" anchor="ctr"/>
          <a:lstStyle/>
          <a:p>
            <a:pPr eaLnBrk="1" hangingPunct="1"/>
            <a:endParaRPr lang="tr-TR" altLang="tr-TR">
              <a:cs typeface="Arial" pitchFamily="34" charset="0"/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3975711" y="8840223"/>
            <a:ext cx="3045749" cy="46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78" tIns="44494" rIns="90578" bIns="44494" anchor="b"/>
          <a:lstStyle/>
          <a:p>
            <a:pPr algn="r"/>
            <a:r>
              <a:rPr lang="tr-TR" altLang="tr-TR" sz="1200">
                <a:cs typeface="Arial" pitchFamily="34" charset="0"/>
              </a:rPr>
              <a:t>2</a:t>
            </a:r>
            <a:endParaRPr lang="tr-TR" altLang="tr-TR" sz="1200">
              <a:latin typeface="Arial Tur"/>
              <a:cs typeface="Arial" pitchFamily="34" charset="0"/>
            </a:endParaRP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8840223"/>
            <a:ext cx="3044109" cy="46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531" tIns="45766" rIns="91531" bIns="45766" anchor="ctr"/>
          <a:lstStyle/>
          <a:p>
            <a:pPr eaLnBrk="1" hangingPunct="1"/>
            <a:endParaRPr lang="tr-TR" altLang="tr-TR">
              <a:cs typeface="Arial" pitchFamily="34" charset="0"/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0" y="1"/>
            <a:ext cx="3044109" cy="46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531" tIns="45766" rIns="91531" bIns="45766" anchor="ctr"/>
          <a:lstStyle/>
          <a:p>
            <a:pPr eaLnBrk="1" hangingPunct="1"/>
            <a:endParaRPr lang="tr-TR" altLang="tr-TR">
              <a:cs typeface="Arial" pitchFamily="34" charset="0"/>
            </a:endParaRPr>
          </a:p>
        </p:txBody>
      </p:sp>
      <p:sp>
        <p:nvSpPr>
          <p:cNvPr id="634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5388" y="706438"/>
            <a:ext cx="4635500" cy="3476625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0342" y="4422346"/>
            <a:ext cx="5620776" cy="4188648"/>
          </a:xfrm>
          <a:noFill/>
        </p:spPr>
        <p:txBody>
          <a:bodyPr wrap="square" lIns="90578" tIns="44494" rIns="90578" bIns="44494" numCol="1" anchor="t" anchorCtr="0" compatLnSpc="1">
            <a:prstTxWarp prst="textNoShape">
              <a:avLst/>
            </a:prstTxWarp>
          </a:bodyPr>
          <a:lstStyle/>
          <a:p>
            <a:endParaRPr lang="tr-TR" altLang="tr-TR" dirty="0" smtClean="0"/>
          </a:p>
        </p:txBody>
      </p:sp>
    </p:spTree>
    <p:extLst>
      <p:ext uri="{BB962C8B-B14F-4D97-AF65-F5344CB8AC3E}">
        <p14:creationId xmlns:p14="http://schemas.microsoft.com/office/powerpoint/2010/main" val="3747152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3675" indent="0" defTabSz="91440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tr-TR" altLang="tr-TR" sz="1200" dirty="0" smtClean="0">
                <a:solidFill>
                  <a:schemeClr val="tx2"/>
                </a:solidFill>
              </a:rPr>
              <a:t>Katılımcının Gen mühendisliği /</a:t>
            </a:r>
            <a:r>
              <a:rPr lang="tr-TR" altLang="tr-TR" sz="1200" dirty="0" err="1" smtClean="0">
                <a:solidFill>
                  <a:schemeClr val="tx2"/>
                </a:solidFill>
              </a:rPr>
              <a:t>biyoteknoloji</a:t>
            </a:r>
            <a:r>
              <a:rPr lang="tr-TR" altLang="tr-TR" sz="1200" dirty="0" smtClean="0">
                <a:solidFill>
                  <a:schemeClr val="tx2"/>
                </a:solidFill>
              </a:rPr>
              <a:t>, Uzay ve havacılık teknolojileri, İleri malzeme teknolojileri, </a:t>
            </a:r>
            <a:r>
              <a:rPr lang="tr-TR" altLang="tr-TR" sz="1200" dirty="0" err="1" smtClean="0">
                <a:solidFill>
                  <a:schemeClr val="tx2"/>
                </a:solidFill>
              </a:rPr>
              <a:t>Nano</a:t>
            </a:r>
            <a:r>
              <a:rPr lang="tr-TR" altLang="tr-TR" sz="1200" dirty="0" smtClean="0">
                <a:solidFill>
                  <a:schemeClr val="tx2"/>
                </a:solidFill>
              </a:rPr>
              <a:t> teknoloji, Teknik tekstil, Yenilenebilir enerji, </a:t>
            </a:r>
            <a:r>
              <a:rPr lang="tr-TR" altLang="tr-TR" sz="1200" baseline="0" dirty="0" smtClean="0">
                <a:solidFill>
                  <a:schemeClr val="tx2"/>
                </a:solidFill>
              </a:rPr>
              <a:t> </a:t>
            </a:r>
            <a:r>
              <a:rPr lang="tr-TR" altLang="tr-TR" sz="1200" dirty="0" smtClean="0">
                <a:solidFill>
                  <a:schemeClr val="tx2"/>
                </a:solidFill>
              </a:rPr>
              <a:t>Donanım (hardware), bilişim ve elektronik konularında üretim yapması halinde %75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50CF1A-5046-433D-A811-86A0C52A3D7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26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FE8451-306F-4C9B-A0DD-03B4AFD64E90}" type="slidenum">
              <a:rPr lang="en-US" altLang="tr-TR" smtClean="0"/>
              <a:pPr>
                <a:defRPr/>
              </a:pPr>
              <a:t>18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439625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32050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geçici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1125" y="2049463"/>
            <a:ext cx="1227138" cy="1114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60000" y="641395"/>
            <a:ext cx="8424000" cy="1620000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5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60000" y="4176000"/>
            <a:ext cx="8424000" cy="571504"/>
          </a:xfrm>
        </p:spPr>
        <p:txBody>
          <a:bodyPr>
            <a:noAutofit/>
          </a:bodyPr>
          <a:lstStyle>
            <a:lvl1pPr marL="0" indent="0" algn="ctr">
              <a:buNone/>
              <a:defRPr sz="4000" i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0"/>
          </p:nvPr>
        </p:nvSpPr>
        <p:spPr>
          <a:xfrm>
            <a:off x="8429625" y="6524625"/>
            <a:ext cx="571500" cy="2524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solidFill>
                  <a:srgbClr val="D9D9D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2A8C8D4-E15A-4295-8928-79CF1FE2CAC5}" type="slidenum">
              <a:rPr lang="en-US" altLang="tr-TR"/>
              <a:pPr>
                <a:defRPr/>
              </a:pPr>
              <a:t>‹#›</a:t>
            </a:fld>
            <a:endParaRPr lang="en-US" altLang="tr-TR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67488"/>
            <a:ext cx="9144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6863"/>
            <a:ext cx="91440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geçici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7950"/>
            <a:ext cx="971550" cy="882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08721"/>
            <a:ext cx="8229600" cy="5217443"/>
          </a:xfrm>
        </p:spPr>
        <p:txBody>
          <a:bodyPr vert="eaVert"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15" name="1 Başlık"/>
          <p:cNvSpPr>
            <a:spLocks noGrp="1"/>
          </p:cNvSpPr>
          <p:nvPr>
            <p:ph type="title"/>
          </p:nvPr>
        </p:nvSpPr>
        <p:spPr>
          <a:xfrm>
            <a:off x="1115616" y="332712"/>
            <a:ext cx="8028383" cy="396000"/>
          </a:xfrm>
        </p:spPr>
        <p:txBody>
          <a:bodyPr/>
          <a:lstStyle>
            <a:lvl1pPr algn="r">
              <a:defRPr sz="4000" b="1">
                <a:solidFill>
                  <a:schemeClr val="bg1"/>
                </a:solidFill>
                <a:effectLst>
                  <a:outerShdw blurRad="50800" dist="38100" dir="18900000" algn="bl" rotWithShape="0">
                    <a:srgbClr val="4D968B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7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0" y="6524625"/>
            <a:ext cx="5672138" cy="25241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600" b="1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tr-TR"/>
              <a:t>İhracat Genel Müdürlüğü</a:t>
            </a:r>
            <a:endParaRPr lang="en-US"/>
          </a:p>
        </p:txBody>
      </p:sp>
      <p:sp>
        <p:nvSpPr>
          <p:cNvPr id="8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24625"/>
            <a:ext cx="571500" cy="2524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solidFill>
                  <a:srgbClr val="D9D9D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3DC36B7-4DDB-4877-A3F2-D8270E01B2F7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0613" y="0"/>
            <a:ext cx="395287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geçici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32488" y="260350"/>
            <a:ext cx="8826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>
            <a:lvl1pPr>
              <a:defRPr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42909" y="274639"/>
            <a:ext cx="5429288" cy="5851525"/>
          </a:xfrm>
        </p:spPr>
        <p:txBody>
          <a:bodyPr vert="eaVert"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Başlık, Metin ve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Grafik Yer Tutucusu 3"/>
          <p:cNvSpPr>
            <a:spLocks noGrp="1"/>
          </p:cNvSpPr>
          <p:nvPr>
            <p:ph type="chart"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noProof="0" smtClean="0"/>
              <a:t>Grafik eklemek için simgeyi tıklatın</a:t>
            </a:r>
            <a:endParaRPr lang="tr-TR" noProof="0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0"/>
          </p:nvPr>
        </p:nvSpPr>
        <p:spPr>
          <a:xfrm>
            <a:off x="8429625" y="6553200"/>
            <a:ext cx="571500" cy="2524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b="1" i="1">
                <a:solidFill>
                  <a:srgbClr val="002060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EA1D381-4E87-4B3A-A370-F2A4AAE432BE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6863"/>
            <a:ext cx="91440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geçici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7950"/>
            <a:ext cx="971550" cy="882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14" name="1 Başlık"/>
          <p:cNvSpPr>
            <a:spLocks noGrp="1"/>
          </p:cNvSpPr>
          <p:nvPr>
            <p:ph type="title"/>
          </p:nvPr>
        </p:nvSpPr>
        <p:spPr>
          <a:xfrm>
            <a:off x="1115616" y="332712"/>
            <a:ext cx="8028383" cy="396000"/>
          </a:xfrm>
        </p:spPr>
        <p:txBody>
          <a:bodyPr/>
          <a:lstStyle>
            <a:lvl1pPr algn="r">
              <a:defRPr sz="4000" b="1">
                <a:solidFill>
                  <a:schemeClr val="bg1"/>
                </a:solidFill>
                <a:effectLst>
                  <a:outerShdw blurRad="50800" dist="38100" dir="18900000" algn="bl" rotWithShape="0">
                    <a:srgbClr val="4D968B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0" y="6524625"/>
            <a:ext cx="5672138" cy="252413"/>
          </a:xfrm>
          <a:prstGeom prst="rect">
            <a:avLst/>
          </a:prstGeom>
        </p:spPr>
        <p:txBody>
          <a:bodyPr/>
          <a:lstStyle>
            <a:lvl1pPr algn="l" eaLnBrk="1" hangingPunct="1">
              <a:defRPr sz="160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tr-TR"/>
              <a:t>İhracat Genel Müdürlüğü</a:t>
            </a:r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24625"/>
            <a:ext cx="571500" cy="2524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solidFill>
                  <a:srgbClr val="E46C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5606A65-0913-49C7-B5E6-BE29481D6F97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67488"/>
            <a:ext cx="9144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6863"/>
            <a:ext cx="91440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geçici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7950"/>
            <a:ext cx="971550" cy="882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908721"/>
            <a:ext cx="4038600" cy="5217443"/>
          </a:xfrm>
        </p:spPr>
        <p:txBody>
          <a:bodyPr/>
          <a:lstStyle>
            <a:lvl1pPr>
              <a:defRPr sz="2800">
                <a:solidFill>
                  <a:schemeClr val="accent6"/>
                </a:solidFill>
              </a:defRPr>
            </a:lvl1pPr>
            <a:lvl2pPr>
              <a:defRPr sz="2400">
                <a:solidFill>
                  <a:schemeClr val="accent6"/>
                </a:solidFill>
              </a:defRPr>
            </a:lvl2pPr>
            <a:lvl3pPr>
              <a:defRPr sz="2000">
                <a:solidFill>
                  <a:schemeClr val="accent6"/>
                </a:solidFill>
              </a:defRPr>
            </a:lvl3pPr>
            <a:lvl4pPr>
              <a:defRPr sz="1800">
                <a:solidFill>
                  <a:schemeClr val="accent6"/>
                </a:solidFill>
              </a:defRPr>
            </a:lvl4pPr>
            <a:lvl5pPr>
              <a:defRPr sz="1800">
                <a:solidFill>
                  <a:schemeClr val="accent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908721"/>
            <a:ext cx="4038600" cy="5217443"/>
          </a:xfrm>
        </p:spPr>
        <p:txBody>
          <a:bodyPr/>
          <a:lstStyle>
            <a:lvl1pPr>
              <a:defRPr sz="2800">
                <a:solidFill>
                  <a:schemeClr val="accent6"/>
                </a:solidFill>
              </a:defRPr>
            </a:lvl1pPr>
            <a:lvl2pPr>
              <a:defRPr sz="2400">
                <a:solidFill>
                  <a:schemeClr val="accent6"/>
                </a:solidFill>
              </a:defRPr>
            </a:lvl2pPr>
            <a:lvl3pPr>
              <a:defRPr sz="2000">
                <a:solidFill>
                  <a:schemeClr val="accent6"/>
                </a:solidFill>
              </a:defRPr>
            </a:lvl3pPr>
            <a:lvl4pPr>
              <a:defRPr sz="1800">
                <a:solidFill>
                  <a:schemeClr val="accent6"/>
                </a:solidFill>
              </a:defRPr>
            </a:lvl4pPr>
            <a:lvl5pPr>
              <a:defRPr sz="1800">
                <a:solidFill>
                  <a:schemeClr val="accent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16" name="1 Başlık"/>
          <p:cNvSpPr>
            <a:spLocks noGrp="1"/>
          </p:cNvSpPr>
          <p:nvPr>
            <p:ph type="title"/>
          </p:nvPr>
        </p:nvSpPr>
        <p:spPr>
          <a:xfrm>
            <a:off x="1115616" y="332712"/>
            <a:ext cx="8028383" cy="396000"/>
          </a:xfrm>
        </p:spPr>
        <p:txBody>
          <a:bodyPr/>
          <a:lstStyle>
            <a:lvl1pPr algn="r">
              <a:defRPr sz="4000" b="1">
                <a:solidFill>
                  <a:schemeClr val="bg1"/>
                </a:solidFill>
                <a:effectLst>
                  <a:outerShdw blurRad="50800" dist="38100" dir="18900000" algn="bl" rotWithShape="0">
                    <a:srgbClr val="4D968B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0" y="6524625"/>
            <a:ext cx="5672138" cy="25241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600" b="1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tr-TR"/>
              <a:t>İhracat Genel Müdürlüğü</a:t>
            </a:r>
            <a:endParaRPr lang="en-US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24625"/>
            <a:ext cx="571500" cy="2524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solidFill>
                  <a:srgbClr val="D9D9D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8F99C34-2F3B-4973-9CFF-B4B71D8A230D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67488"/>
            <a:ext cx="9144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6863"/>
            <a:ext cx="91440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geçici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7950"/>
            <a:ext cx="971550" cy="882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1" y="1002957"/>
            <a:ext cx="4040188" cy="828000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1" y="1939062"/>
            <a:ext cx="4040188" cy="4514275"/>
          </a:xfrm>
        </p:spPr>
        <p:txBody>
          <a:bodyPr/>
          <a:lstStyle>
            <a:lvl1pPr>
              <a:defRPr sz="2400">
                <a:solidFill>
                  <a:schemeClr val="accent6"/>
                </a:solidFill>
              </a:defRPr>
            </a:lvl1pPr>
            <a:lvl2pPr>
              <a:defRPr sz="2000">
                <a:solidFill>
                  <a:schemeClr val="accent6"/>
                </a:solidFill>
              </a:defRPr>
            </a:lvl2pPr>
            <a:lvl3pPr>
              <a:defRPr sz="1800">
                <a:solidFill>
                  <a:schemeClr val="accent6"/>
                </a:solidFill>
              </a:defRPr>
            </a:lvl3pPr>
            <a:lvl4pPr>
              <a:defRPr sz="1600">
                <a:solidFill>
                  <a:schemeClr val="accent6"/>
                </a:solidFill>
              </a:defRPr>
            </a:lvl4pPr>
            <a:lvl5pPr>
              <a:defRPr sz="1600">
                <a:solidFill>
                  <a:schemeClr val="accent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4002" y="1002957"/>
            <a:ext cx="4041775" cy="828000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6" y="1939062"/>
            <a:ext cx="4041775" cy="4514275"/>
          </a:xfrm>
        </p:spPr>
        <p:txBody>
          <a:bodyPr/>
          <a:lstStyle>
            <a:lvl1pPr>
              <a:defRPr sz="2400">
                <a:solidFill>
                  <a:schemeClr val="accent6"/>
                </a:solidFill>
              </a:defRPr>
            </a:lvl1pPr>
            <a:lvl2pPr>
              <a:defRPr sz="2000">
                <a:solidFill>
                  <a:schemeClr val="accent6"/>
                </a:solidFill>
              </a:defRPr>
            </a:lvl2pPr>
            <a:lvl3pPr>
              <a:defRPr sz="1800">
                <a:solidFill>
                  <a:schemeClr val="accent6"/>
                </a:solidFill>
              </a:defRPr>
            </a:lvl3pPr>
            <a:lvl4pPr>
              <a:defRPr sz="1600">
                <a:solidFill>
                  <a:schemeClr val="accent6"/>
                </a:solidFill>
              </a:defRPr>
            </a:lvl4pPr>
            <a:lvl5pPr>
              <a:defRPr sz="1600">
                <a:solidFill>
                  <a:schemeClr val="accent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18" name="1 Başlık"/>
          <p:cNvSpPr>
            <a:spLocks noGrp="1"/>
          </p:cNvSpPr>
          <p:nvPr>
            <p:ph type="title"/>
          </p:nvPr>
        </p:nvSpPr>
        <p:spPr>
          <a:xfrm>
            <a:off x="1115616" y="332712"/>
            <a:ext cx="8028383" cy="396000"/>
          </a:xfrm>
        </p:spPr>
        <p:txBody>
          <a:bodyPr/>
          <a:lstStyle>
            <a:lvl1pPr algn="r">
              <a:defRPr sz="4000" b="1">
                <a:solidFill>
                  <a:schemeClr val="bg1"/>
                </a:solidFill>
                <a:effectLst>
                  <a:outerShdw blurRad="50800" dist="38100" dir="18900000" algn="bl" rotWithShape="0">
                    <a:srgbClr val="4D968B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10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0" y="6524625"/>
            <a:ext cx="5672138" cy="25241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600" b="1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tr-TR"/>
              <a:t>İhracat Genel Müdürlüğü</a:t>
            </a:r>
            <a:endParaRPr lang="en-US"/>
          </a:p>
        </p:txBody>
      </p:sp>
      <p:sp>
        <p:nvSpPr>
          <p:cNvPr id="11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24625"/>
            <a:ext cx="571500" cy="2524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solidFill>
                  <a:srgbClr val="D9D9D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11BFC3C-8B0C-42E5-A00E-FCEDF6BD8598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67488"/>
            <a:ext cx="9144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6863"/>
            <a:ext cx="91440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geçici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7950"/>
            <a:ext cx="971550" cy="882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08721"/>
            <a:ext cx="8229600" cy="5217443"/>
          </a:xfrm>
        </p:spPr>
        <p:txBody>
          <a:bodyPr vert="eaVert"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15" name="1 Başlık"/>
          <p:cNvSpPr>
            <a:spLocks noGrp="1"/>
          </p:cNvSpPr>
          <p:nvPr>
            <p:ph type="title"/>
          </p:nvPr>
        </p:nvSpPr>
        <p:spPr>
          <a:xfrm>
            <a:off x="1115616" y="332712"/>
            <a:ext cx="8028383" cy="396000"/>
          </a:xfrm>
        </p:spPr>
        <p:txBody>
          <a:bodyPr/>
          <a:lstStyle>
            <a:lvl1pPr algn="r">
              <a:defRPr sz="4000" b="1">
                <a:solidFill>
                  <a:schemeClr val="bg1"/>
                </a:solidFill>
                <a:effectLst>
                  <a:outerShdw blurRad="50800" dist="38100" dir="18900000" algn="bl" rotWithShape="0">
                    <a:srgbClr val="4D968B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7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0" y="6524625"/>
            <a:ext cx="5672138" cy="25241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600" b="1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tr-TR"/>
              <a:t>İhracat Genel Müdürlüğü</a:t>
            </a:r>
            <a:endParaRPr lang="en-US"/>
          </a:p>
        </p:txBody>
      </p:sp>
      <p:sp>
        <p:nvSpPr>
          <p:cNvPr id="8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24625"/>
            <a:ext cx="571500" cy="2524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solidFill>
                  <a:srgbClr val="D9D9D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1C5CF6-98F3-437A-B6F2-E85F9FF3CE2A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81750"/>
            <a:ext cx="91440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6863"/>
            <a:ext cx="91440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geçici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7950"/>
            <a:ext cx="971550" cy="882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10" name="1 Başlık"/>
          <p:cNvSpPr>
            <a:spLocks noGrp="1"/>
          </p:cNvSpPr>
          <p:nvPr>
            <p:ph type="title"/>
          </p:nvPr>
        </p:nvSpPr>
        <p:spPr>
          <a:xfrm>
            <a:off x="1115616" y="332712"/>
            <a:ext cx="8028383" cy="396000"/>
          </a:xfrm>
        </p:spPr>
        <p:txBody>
          <a:bodyPr/>
          <a:lstStyle>
            <a:lvl1pPr algn="r">
              <a:defRPr sz="3200" b="1">
                <a:solidFill>
                  <a:schemeClr val="bg1"/>
                </a:solidFill>
                <a:effectLst>
                  <a:outerShdw blurRad="50800" dist="38100" dir="18900000" algn="bl" rotWithShape="0">
                    <a:srgbClr val="4D968B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0" y="6524625"/>
            <a:ext cx="5672138" cy="25241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600" b="1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tr-TR"/>
              <a:t>İhracat Genel Müdürlüğü</a:t>
            </a:r>
            <a:endParaRPr lang="en-US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24625"/>
            <a:ext cx="571500" cy="2524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solidFill>
                  <a:srgbClr val="D9D9D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97F4675-E242-43D2-A4EF-AB3FC3D3BD7B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tr-TR"/>
              <a:t>İhracat Genel Müdürlüğü</a:t>
            </a:r>
            <a:endParaRPr lang="en-US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4FC789B6-17B5-4E83-ABCF-865704607C72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</p:cSld>
  <p:clrMapOvr>
    <a:masterClrMapping/>
  </p:clrMapOvr>
  <p:transition spd="med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6863"/>
            <a:ext cx="9144000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geçici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7950"/>
            <a:ext cx="971550" cy="882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6" name="Picture 2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567488"/>
            <a:ext cx="9144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8000" y="836712"/>
            <a:ext cx="8280000" cy="56072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47694" y="354228"/>
            <a:ext cx="8028383" cy="396000"/>
          </a:xfrm>
        </p:spPr>
        <p:txBody>
          <a:bodyPr/>
          <a:lstStyle>
            <a:lvl1pPr algn="r">
              <a:defRPr sz="3200" b="1">
                <a:solidFill>
                  <a:schemeClr val="bg1"/>
                </a:solidFill>
                <a:effectLst>
                  <a:outerShdw blurRad="50800" dist="38100" dir="18900000" algn="bl" rotWithShape="0">
                    <a:srgbClr val="4D968B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7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0" y="6524625"/>
            <a:ext cx="5672138" cy="25241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600" b="1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İhracat Genel Müdürlüğü</a:t>
            </a:r>
          </a:p>
        </p:txBody>
      </p:sp>
      <p:sp>
        <p:nvSpPr>
          <p:cNvPr id="8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24625"/>
            <a:ext cx="571500" cy="2524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solidFill>
                  <a:srgbClr val="D9D9D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1D8E25B-5D1A-4034-83BD-795CD755BDEE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05038"/>
            <a:ext cx="91440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geçici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225" y="2016125"/>
            <a:ext cx="971550" cy="882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000" b="1" cap="none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 i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0"/>
          </p:nvPr>
        </p:nvSpPr>
        <p:spPr>
          <a:xfrm>
            <a:off x="8429625" y="6524625"/>
            <a:ext cx="571500" cy="2524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solidFill>
                  <a:srgbClr val="D9D9D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20CB620-92B0-4AC3-A07D-033933FD84CC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67488"/>
            <a:ext cx="9144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6863"/>
            <a:ext cx="91440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geçici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7950"/>
            <a:ext cx="971550" cy="882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947861"/>
            <a:ext cx="4038600" cy="5361459"/>
          </a:xfrm>
        </p:spPr>
        <p:txBody>
          <a:bodyPr/>
          <a:lstStyle>
            <a:lvl1pPr>
              <a:defRPr sz="2800">
                <a:solidFill>
                  <a:schemeClr val="accent6"/>
                </a:solidFill>
              </a:defRPr>
            </a:lvl1pPr>
            <a:lvl2pPr>
              <a:defRPr sz="2400">
                <a:solidFill>
                  <a:schemeClr val="accent6"/>
                </a:solidFill>
              </a:defRPr>
            </a:lvl2pPr>
            <a:lvl3pPr>
              <a:defRPr sz="2000">
                <a:solidFill>
                  <a:schemeClr val="accent6"/>
                </a:solidFill>
              </a:defRPr>
            </a:lvl3pPr>
            <a:lvl4pPr>
              <a:defRPr sz="1800">
                <a:solidFill>
                  <a:schemeClr val="accent6"/>
                </a:solidFill>
              </a:defRPr>
            </a:lvl4pPr>
            <a:lvl5pPr>
              <a:defRPr sz="1800">
                <a:solidFill>
                  <a:schemeClr val="accent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947861"/>
            <a:ext cx="4038600" cy="5361459"/>
          </a:xfrm>
        </p:spPr>
        <p:txBody>
          <a:bodyPr/>
          <a:lstStyle>
            <a:lvl1pPr>
              <a:defRPr sz="2800">
                <a:solidFill>
                  <a:schemeClr val="accent6"/>
                </a:solidFill>
              </a:defRPr>
            </a:lvl1pPr>
            <a:lvl2pPr>
              <a:defRPr sz="2400">
                <a:solidFill>
                  <a:schemeClr val="accent6"/>
                </a:solidFill>
              </a:defRPr>
            </a:lvl2pPr>
            <a:lvl3pPr>
              <a:defRPr sz="2000">
                <a:solidFill>
                  <a:schemeClr val="accent6"/>
                </a:solidFill>
              </a:defRPr>
            </a:lvl3pPr>
            <a:lvl4pPr>
              <a:defRPr sz="1800">
                <a:solidFill>
                  <a:schemeClr val="accent6"/>
                </a:solidFill>
              </a:defRPr>
            </a:lvl4pPr>
            <a:lvl5pPr>
              <a:defRPr sz="1800">
                <a:solidFill>
                  <a:schemeClr val="accent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16" name="1 Başlık"/>
          <p:cNvSpPr>
            <a:spLocks noGrp="1"/>
          </p:cNvSpPr>
          <p:nvPr>
            <p:ph type="title"/>
          </p:nvPr>
        </p:nvSpPr>
        <p:spPr>
          <a:xfrm>
            <a:off x="1115616" y="332712"/>
            <a:ext cx="8028383" cy="396000"/>
          </a:xfrm>
        </p:spPr>
        <p:txBody>
          <a:bodyPr/>
          <a:lstStyle>
            <a:lvl1pPr algn="r">
              <a:defRPr sz="4000" b="1">
                <a:solidFill>
                  <a:schemeClr val="bg1"/>
                </a:solidFill>
                <a:effectLst>
                  <a:outerShdw blurRad="50800" dist="38100" dir="18900000" algn="bl" rotWithShape="0">
                    <a:srgbClr val="4D968B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0" y="6524625"/>
            <a:ext cx="5672138" cy="25241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600" b="1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tr-TR"/>
              <a:t>İhracat Genel Müdürlüğü</a:t>
            </a:r>
            <a:endParaRPr lang="en-US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24625"/>
            <a:ext cx="571500" cy="2524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solidFill>
                  <a:srgbClr val="D9D9D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EA15DAD-2E80-4BF7-80F9-727E234BD99C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67488"/>
            <a:ext cx="9144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6863"/>
            <a:ext cx="91440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geçici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7950"/>
            <a:ext cx="971550" cy="882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1" y="764704"/>
            <a:ext cx="4040188" cy="828000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1" y="1700809"/>
            <a:ext cx="4040188" cy="4514275"/>
          </a:xfrm>
        </p:spPr>
        <p:txBody>
          <a:bodyPr/>
          <a:lstStyle>
            <a:lvl1pPr>
              <a:defRPr sz="2400">
                <a:solidFill>
                  <a:schemeClr val="accent6"/>
                </a:solidFill>
              </a:defRPr>
            </a:lvl1pPr>
            <a:lvl2pPr>
              <a:defRPr sz="2000">
                <a:solidFill>
                  <a:schemeClr val="accent6"/>
                </a:solidFill>
              </a:defRPr>
            </a:lvl2pPr>
            <a:lvl3pPr>
              <a:defRPr sz="1800">
                <a:solidFill>
                  <a:schemeClr val="accent6"/>
                </a:solidFill>
              </a:defRPr>
            </a:lvl3pPr>
            <a:lvl4pPr>
              <a:defRPr sz="1600">
                <a:solidFill>
                  <a:schemeClr val="accent6"/>
                </a:solidFill>
              </a:defRPr>
            </a:lvl4pPr>
            <a:lvl5pPr>
              <a:defRPr sz="1600">
                <a:solidFill>
                  <a:schemeClr val="accent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4002" y="764704"/>
            <a:ext cx="4041775" cy="828000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6" y="1700809"/>
            <a:ext cx="4041775" cy="4514275"/>
          </a:xfrm>
        </p:spPr>
        <p:txBody>
          <a:bodyPr/>
          <a:lstStyle>
            <a:lvl1pPr>
              <a:defRPr sz="2400">
                <a:solidFill>
                  <a:schemeClr val="accent6"/>
                </a:solidFill>
              </a:defRPr>
            </a:lvl1pPr>
            <a:lvl2pPr>
              <a:defRPr sz="2000">
                <a:solidFill>
                  <a:schemeClr val="accent6"/>
                </a:solidFill>
              </a:defRPr>
            </a:lvl2pPr>
            <a:lvl3pPr>
              <a:defRPr sz="1800">
                <a:solidFill>
                  <a:schemeClr val="accent6"/>
                </a:solidFill>
              </a:defRPr>
            </a:lvl3pPr>
            <a:lvl4pPr>
              <a:defRPr sz="1600">
                <a:solidFill>
                  <a:schemeClr val="accent6"/>
                </a:solidFill>
              </a:defRPr>
            </a:lvl4pPr>
            <a:lvl5pPr>
              <a:defRPr sz="1600">
                <a:solidFill>
                  <a:schemeClr val="accent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18" name="1 Başlık"/>
          <p:cNvSpPr>
            <a:spLocks noGrp="1"/>
          </p:cNvSpPr>
          <p:nvPr>
            <p:ph type="title"/>
          </p:nvPr>
        </p:nvSpPr>
        <p:spPr>
          <a:xfrm>
            <a:off x="1115616" y="332712"/>
            <a:ext cx="8028383" cy="396000"/>
          </a:xfrm>
        </p:spPr>
        <p:txBody>
          <a:bodyPr/>
          <a:lstStyle>
            <a:lvl1pPr algn="r">
              <a:defRPr sz="4000" b="1">
                <a:solidFill>
                  <a:schemeClr val="bg1"/>
                </a:solidFill>
                <a:effectLst>
                  <a:outerShdw blurRad="50800" dist="38100" dir="18900000" algn="bl" rotWithShape="0">
                    <a:srgbClr val="4D968B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10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0" y="6524625"/>
            <a:ext cx="5672138" cy="25241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600" b="1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tr-TR"/>
              <a:t>İhracat Genel Müdürlüğü</a:t>
            </a:r>
            <a:endParaRPr lang="en-US"/>
          </a:p>
        </p:txBody>
      </p:sp>
      <p:sp>
        <p:nvSpPr>
          <p:cNvPr id="11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24625"/>
            <a:ext cx="571500" cy="2524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solidFill>
                  <a:srgbClr val="D9D9D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04FC01C-5781-4DF6-AA7D-43F75B70E1FC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67488"/>
            <a:ext cx="9144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6863"/>
            <a:ext cx="91440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geçici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7950"/>
            <a:ext cx="971550" cy="882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14" name="1 Başlık"/>
          <p:cNvSpPr>
            <a:spLocks noGrp="1"/>
          </p:cNvSpPr>
          <p:nvPr>
            <p:ph type="title"/>
          </p:nvPr>
        </p:nvSpPr>
        <p:spPr>
          <a:xfrm>
            <a:off x="1115616" y="332712"/>
            <a:ext cx="8028383" cy="396000"/>
          </a:xfrm>
        </p:spPr>
        <p:txBody>
          <a:bodyPr/>
          <a:lstStyle>
            <a:lvl1pPr algn="r">
              <a:defRPr sz="4000" b="1">
                <a:solidFill>
                  <a:schemeClr val="bg1"/>
                </a:solidFill>
                <a:effectLst>
                  <a:outerShdw blurRad="50800" dist="38100" dir="18900000" algn="bl" rotWithShape="0">
                    <a:srgbClr val="4D968B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0" y="6524625"/>
            <a:ext cx="5672138" cy="25241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600" b="1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tr-TR"/>
              <a:t>İhracat Genel Müdürlüğü</a:t>
            </a:r>
            <a:endParaRPr lang="en-US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24625"/>
            <a:ext cx="571500" cy="2524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solidFill>
                  <a:srgbClr val="D9D9D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ED20554-3A86-46E6-92F4-76C677BC4646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Slayt Numarası Yer Tutucusu"/>
          <p:cNvSpPr>
            <a:spLocks noGrp="1"/>
          </p:cNvSpPr>
          <p:nvPr>
            <p:ph type="sldNum" sz="quarter" idx="10"/>
          </p:nvPr>
        </p:nvSpPr>
        <p:spPr>
          <a:xfrm>
            <a:off x="8429625" y="6524625"/>
            <a:ext cx="571500" cy="2524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6500157-602E-4610-A465-41826B21C1A3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6 Grup"/>
          <p:cNvGrpSpPr>
            <a:grpSpLocks/>
          </p:cNvGrpSpPr>
          <p:nvPr/>
        </p:nvGrpSpPr>
        <p:grpSpPr bwMode="auto">
          <a:xfrm>
            <a:off x="252413" y="296863"/>
            <a:ext cx="2339975" cy="287337"/>
            <a:chOff x="285750" y="2714625"/>
            <a:chExt cx="2333625" cy="287338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50" y="2714625"/>
              <a:ext cx="2333625" cy="287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50" y="2714625"/>
              <a:ext cx="2333625" cy="287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2" descr="geçici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225" y="-1588"/>
            <a:ext cx="971550" cy="882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9" name="Picture 2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567488"/>
            <a:ext cx="9144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2000" y="900000"/>
            <a:ext cx="2340000" cy="2340000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786050" y="273051"/>
            <a:ext cx="5900751" cy="5853113"/>
          </a:xfrm>
        </p:spPr>
        <p:txBody>
          <a:bodyPr/>
          <a:lstStyle>
            <a:lvl1pPr>
              <a:defRPr sz="3200">
                <a:solidFill>
                  <a:schemeClr val="accent6"/>
                </a:solidFill>
              </a:defRPr>
            </a:lvl1pPr>
            <a:lvl2pPr>
              <a:defRPr sz="2800">
                <a:solidFill>
                  <a:schemeClr val="accent6"/>
                </a:solidFill>
              </a:defRPr>
            </a:lvl2pPr>
            <a:lvl3pPr>
              <a:defRPr sz="2400">
                <a:solidFill>
                  <a:schemeClr val="accent6"/>
                </a:solidFill>
              </a:defRPr>
            </a:lvl3pPr>
            <a:lvl4pPr>
              <a:defRPr sz="2000">
                <a:solidFill>
                  <a:schemeClr val="accent6"/>
                </a:solidFill>
              </a:defRPr>
            </a:lvl4pPr>
            <a:lvl5pPr>
              <a:defRPr sz="2000">
                <a:solidFill>
                  <a:schemeClr val="accent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52000" y="3384000"/>
            <a:ext cx="2340000" cy="2736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0" y="6524625"/>
            <a:ext cx="5672138" cy="25241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600" b="1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tr-TR"/>
              <a:t>İhracat Genel Müdürlüğü</a:t>
            </a:r>
            <a:endParaRPr lang="en-US"/>
          </a:p>
        </p:txBody>
      </p:sp>
      <p:sp>
        <p:nvSpPr>
          <p:cNvPr id="11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24625"/>
            <a:ext cx="571500" cy="2524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solidFill>
                  <a:srgbClr val="D9D9D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5A561E5-507E-44A7-B417-08DF667226C1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" y="4240213"/>
            <a:ext cx="8496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geçici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997325"/>
            <a:ext cx="971550" cy="882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7" name="Picture 2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567488"/>
            <a:ext cx="9144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" y="4876801"/>
            <a:ext cx="8763000" cy="566738"/>
          </a:xfrm>
        </p:spPr>
        <p:txBody>
          <a:bodyPr anchor="b">
            <a:noAutofit/>
          </a:bodyPr>
          <a:lstStyle>
            <a:lvl1pPr algn="l">
              <a:defRPr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28600" y="5443539"/>
            <a:ext cx="8763000" cy="804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3 İçerik Yer Tutucusu"/>
          <p:cNvSpPr>
            <a:spLocks noGrp="1"/>
          </p:cNvSpPr>
          <p:nvPr>
            <p:ph sz="half" idx="12"/>
          </p:nvPr>
        </p:nvSpPr>
        <p:spPr>
          <a:xfrm>
            <a:off x="179512" y="260647"/>
            <a:ext cx="8856984" cy="3736679"/>
          </a:xfrm>
        </p:spPr>
        <p:txBody>
          <a:bodyPr/>
          <a:lstStyle>
            <a:lvl1pPr>
              <a:defRPr sz="2800">
                <a:solidFill>
                  <a:schemeClr val="accent6"/>
                </a:solidFill>
              </a:defRPr>
            </a:lvl1pPr>
            <a:lvl2pPr>
              <a:defRPr sz="2400">
                <a:solidFill>
                  <a:schemeClr val="accent6"/>
                </a:solidFill>
              </a:defRPr>
            </a:lvl2pPr>
            <a:lvl3pPr>
              <a:defRPr sz="2000">
                <a:solidFill>
                  <a:schemeClr val="accent6"/>
                </a:solidFill>
              </a:defRPr>
            </a:lvl3pPr>
            <a:lvl4pPr>
              <a:defRPr sz="1800">
                <a:solidFill>
                  <a:schemeClr val="accent6"/>
                </a:solidFill>
              </a:defRPr>
            </a:lvl4pPr>
            <a:lvl5pPr>
              <a:defRPr sz="1800">
                <a:solidFill>
                  <a:schemeClr val="accent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3"/>
          </p:nvPr>
        </p:nvSpPr>
        <p:spPr>
          <a:xfrm>
            <a:off x="1828800" y="6524625"/>
            <a:ext cx="5672138" cy="25241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600" b="1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tr-TR"/>
              <a:t>İhracat Genel Müdürlüğü</a:t>
            </a:r>
            <a:endParaRPr lang="en-US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4"/>
          </p:nvPr>
        </p:nvSpPr>
        <p:spPr>
          <a:xfrm>
            <a:off x="8429625" y="6524625"/>
            <a:ext cx="571500" cy="2524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solidFill>
                  <a:srgbClr val="D9D9D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2BFB33F-46E4-4D98-8F98-CD350D75F40E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AB5E4"/>
            </a:gs>
            <a:gs pos="32001">
              <a:srgbClr val="FFFFFF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9" r:id="rId1"/>
    <p:sldLayoutId id="2147484720" r:id="rId2"/>
    <p:sldLayoutId id="2147484721" r:id="rId3"/>
    <p:sldLayoutId id="2147484722" r:id="rId4"/>
    <p:sldLayoutId id="2147484723" r:id="rId5"/>
    <p:sldLayoutId id="2147484724" r:id="rId6"/>
    <p:sldLayoutId id="2147484725" r:id="rId7"/>
    <p:sldLayoutId id="2147484726" r:id="rId8"/>
    <p:sldLayoutId id="2147484727" r:id="rId9"/>
    <p:sldLayoutId id="2147484728" r:id="rId10"/>
    <p:sldLayoutId id="2147484729" r:id="rId11"/>
    <p:sldLayoutId id="2147484730" r:id="rId12"/>
    <p:sldLayoutId id="2147484731" r:id="rId13"/>
    <p:sldLayoutId id="2147484732" r:id="rId14"/>
    <p:sldLayoutId id="2147484733" r:id="rId15"/>
    <p:sldLayoutId id="2147484734" r:id="rId16"/>
    <p:sldLayoutId id="2147484718" r:id="rId17"/>
    <p:sldLayoutId id="2147484735" r:id="rId18"/>
    <p:sldLayoutId id="2147484736" r:id="rId19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 Dikdörtgen"/>
          <p:cNvSpPr/>
          <p:nvPr/>
        </p:nvSpPr>
        <p:spPr>
          <a:xfrm>
            <a:off x="899592" y="3757250"/>
            <a:ext cx="7344816" cy="1200329"/>
          </a:xfrm>
          <a:prstGeom prst="rect">
            <a:avLst/>
          </a:prstGeom>
          <a:solidFill>
            <a:schemeClr val="tx2"/>
          </a:solidFill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tr-TR" sz="3600" b="1" dirty="0" smtClean="0">
                <a:solidFill>
                  <a:srgbClr val="FFFFFF"/>
                </a:solidFill>
                <a:ea typeface="+mn-ea"/>
                <a:cs typeface="Arial" charset="0"/>
              </a:rPr>
              <a:t>İhracata Yönelik Devlet Yardımları</a:t>
            </a:r>
            <a:endParaRPr lang="tr-TR" sz="3600" b="1" dirty="0">
              <a:solidFill>
                <a:srgbClr val="FFFFFF"/>
              </a:solidFill>
              <a:ea typeface="+mn-ea"/>
              <a:cs typeface="Arial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157" y="1343801"/>
            <a:ext cx="2687686" cy="201319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7" name="Subtitle 2"/>
          <p:cNvSpPr txBox="1">
            <a:spLocks/>
          </p:cNvSpPr>
          <p:nvPr/>
        </p:nvSpPr>
        <p:spPr bwMode="auto">
          <a:xfrm>
            <a:off x="251520" y="4705115"/>
            <a:ext cx="8669315" cy="1733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 eaLnBrk="1" hangingPunct="1">
              <a:buFont typeface="Arial" pitchFamily="34" charset="0"/>
              <a:buNone/>
              <a:defRPr/>
            </a:pPr>
            <a:endParaRPr lang="tr-TR" sz="2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defTabSz="914400" eaLnBrk="1" hangingPunct="1">
              <a:buFont typeface="Arial" pitchFamily="34" charset="0"/>
              <a:buNone/>
              <a:defRPr/>
            </a:pPr>
            <a:r>
              <a:rPr lang="tr-T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İHRACAT GENEL MÜDÜRLÜĞÜ </a:t>
            </a:r>
          </a:p>
        </p:txBody>
      </p:sp>
      <p:sp>
        <p:nvSpPr>
          <p:cNvPr id="10" name="Footer Placeholder 3"/>
          <p:cNvSpPr txBox="1">
            <a:spLocks noGrp="1"/>
          </p:cNvSpPr>
          <p:nvPr/>
        </p:nvSpPr>
        <p:spPr>
          <a:xfrm>
            <a:off x="1828800" y="6524625"/>
            <a:ext cx="5672138" cy="252413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tr-TR" sz="1600" b="1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T.C. EKONOMİ BAKANLIĞI</a:t>
            </a:r>
            <a:endParaRPr lang="en-US" sz="1600" b="1" dirty="0"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2452" y="377418"/>
            <a:ext cx="908383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5775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EDFEA5-6A27-4F64-B93A-2946D38D18B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Başlık 2"/>
          <p:cNvSpPr>
            <a:spLocks noGrp="1"/>
          </p:cNvSpPr>
          <p:nvPr>
            <p:ph type="title"/>
          </p:nvPr>
        </p:nvSpPr>
        <p:spPr>
          <a:xfrm>
            <a:off x="1015257" y="332712"/>
            <a:ext cx="8028383" cy="396000"/>
          </a:xfrm>
        </p:spPr>
        <p:txBody>
          <a:bodyPr/>
          <a:lstStyle/>
          <a:p>
            <a:pPr algn="ctr"/>
            <a:r>
              <a:rPr lang="tr-TR" dirty="0" smtClean="0"/>
              <a:t>Yurt Dışı Fuar Desteği</a:t>
            </a:r>
            <a:endParaRPr lang="tr-TR" dirty="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21258" y="884459"/>
            <a:ext cx="4742486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3200" b="1" i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İlave Destek Oranları</a:t>
            </a:r>
            <a:endParaRPr lang="tr-TR" sz="3200" i="1" dirty="0" smtClean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 rot="16200000">
            <a:off x="2135749" y="-94499"/>
            <a:ext cx="4869297" cy="7898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3675" indent="6350" defTabSz="914400"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tr-TR" altLang="tr-TR" sz="2000" dirty="0" smtClean="0">
                <a:solidFill>
                  <a:schemeClr val="tx2">
                    <a:lumMod val="75000"/>
                  </a:schemeClr>
                </a:solidFill>
              </a:rPr>
              <a:t>Katılımcının,</a:t>
            </a:r>
          </a:p>
          <a:p>
            <a:pPr marL="193675" indent="6350" defTabSz="914400"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tr-TR" altLang="tr-TR" sz="2000" dirty="0" smtClean="0">
                <a:solidFill>
                  <a:schemeClr val="tx2">
                    <a:lumMod val="75000"/>
                  </a:schemeClr>
                </a:solidFill>
              </a:rPr>
              <a:t> Gen mühendisliği /</a:t>
            </a:r>
            <a:r>
              <a:rPr lang="tr-TR" altLang="tr-TR" sz="2000" dirty="0" err="1" smtClean="0">
                <a:solidFill>
                  <a:schemeClr val="tx2">
                    <a:lumMod val="75000"/>
                  </a:schemeClr>
                </a:solidFill>
              </a:rPr>
              <a:t>biyoteknoloji</a:t>
            </a:r>
            <a:r>
              <a:rPr lang="tr-TR" altLang="tr-TR" sz="20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</a:p>
          <a:p>
            <a:pPr marL="193675" indent="6350" defTabSz="914400"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tr-TR" altLang="tr-TR" sz="2000" dirty="0" smtClean="0">
                <a:solidFill>
                  <a:schemeClr val="tx2">
                    <a:lumMod val="75000"/>
                  </a:schemeClr>
                </a:solidFill>
              </a:rPr>
              <a:t> Uzay ve havacılık teknolojileri, </a:t>
            </a:r>
          </a:p>
          <a:p>
            <a:pPr marL="193675" indent="6350" defTabSz="914400"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tr-TR" altLang="tr-TR" sz="2000" dirty="0" smtClean="0">
                <a:solidFill>
                  <a:schemeClr val="tx2">
                    <a:lumMod val="75000"/>
                  </a:schemeClr>
                </a:solidFill>
              </a:rPr>
              <a:t> İleri malzeme teknolojileri, </a:t>
            </a:r>
          </a:p>
          <a:p>
            <a:pPr marL="193675" indent="6350" defTabSz="914400"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tr-TR" altLang="tr-TR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altLang="tr-TR" sz="2000" dirty="0" err="1" smtClean="0">
                <a:solidFill>
                  <a:schemeClr val="tx2">
                    <a:lumMod val="75000"/>
                  </a:schemeClr>
                </a:solidFill>
              </a:rPr>
              <a:t>Nano</a:t>
            </a:r>
            <a:r>
              <a:rPr lang="tr-TR" altLang="tr-TR" sz="2000" dirty="0" smtClean="0">
                <a:solidFill>
                  <a:schemeClr val="tx2">
                    <a:lumMod val="75000"/>
                  </a:schemeClr>
                </a:solidFill>
              </a:rPr>
              <a:t> teknoloji, </a:t>
            </a:r>
          </a:p>
          <a:p>
            <a:pPr marL="193675" indent="6350" defTabSz="914400"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tr-TR" altLang="tr-TR" sz="2000" dirty="0" smtClean="0">
                <a:solidFill>
                  <a:schemeClr val="tx2">
                    <a:lumMod val="75000"/>
                  </a:schemeClr>
                </a:solidFill>
              </a:rPr>
              <a:t> Teknik tekstil, </a:t>
            </a:r>
          </a:p>
          <a:p>
            <a:pPr marL="193675" indent="6350" defTabSz="914400"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tr-TR" altLang="tr-TR" sz="2000" dirty="0" smtClean="0">
                <a:solidFill>
                  <a:schemeClr val="tx2">
                    <a:lumMod val="75000"/>
                  </a:schemeClr>
                </a:solidFill>
              </a:rPr>
              <a:t> Yenilenebilir enerji, </a:t>
            </a:r>
          </a:p>
          <a:p>
            <a:pPr marL="193675" indent="6350" defTabSz="914400"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tr-TR" altLang="tr-TR" sz="2000" dirty="0" smtClean="0">
                <a:solidFill>
                  <a:schemeClr val="tx2">
                    <a:lumMod val="75000"/>
                  </a:schemeClr>
                </a:solidFill>
              </a:rPr>
              <a:t> Donanım (hardware), bilişim ve elektronik konularında üretim yapması halinde, </a:t>
            </a:r>
          </a:p>
          <a:p>
            <a:pPr marL="193675" indent="6350" defTabSz="91440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tr-TR" altLang="tr-TR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% 50 destek oranına 25 puan ilave edilir.</a:t>
            </a:r>
            <a:endParaRPr lang="en-US" altLang="tr-TR" sz="27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5571" y="301021"/>
            <a:ext cx="822866" cy="535691"/>
          </a:xfrm>
          <a:prstGeom prst="rect">
            <a:avLst/>
          </a:prstGeom>
        </p:spPr>
      </p:pic>
      <p:sp>
        <p:nvSpPr>
          <p:cNvPr id="10" name="Footer Placeholder 3"/>
          <p:cNvSpPr txBox="1">
            <a:spLocks noGrp="1"/>
          </p:cNvSpPr>
          <p:nvPr/>
        </p:nvSpPr>
        <p:spPr>
          <a:xfrm>
            <a:off x="1828800" y="6524625"/>
            <a:ext cx="5672138" cy="252413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tr-TR" sz="1600" b="1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T.C. EKONOMİ BAKANLIĞI</a:t>
            </a:r>
            <a:endParaRPr lang="en-US" sz="1600" b="1" dirty="0"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253250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EDFEA5-6A27-4F64-B93A-2946D38D18B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0" name="Başlık 2"/>
          <p:cNvSpPr>
            <a:spLocks noGrp="1"/>
          </p:cNvSpPr>
          <p:nvPr>
            <p:ph type="title"/>
          </p:nvPr>
        </p:nvSpPr>
        <p:spPr>
          <a:xfrm>
            <a:off x="1015257" y="332712"/>
            <a:ext cx="8028383" cy="396000"/>
          </a:xfrm>
        </p:spPr>
        <p:txBody>
          <a:bodyPr/>
          <a:lstStyle/>
          <a:p>
            <a:pPr algn="ctr"/>
            <a:r>
              <a:rPr lang="tr-TR" dirty="0" smtClean="0"/>
              <a:t>Yurt Dışı Fuar Desteği</a:t>
            </a:r>
            <a:endParaRPr lang="tr-TR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21258" y="884459"/>
            <a:ext cx="4742486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3200" b="1" i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İlave Destek Oranları</a:t>
            </a:r>
            <a:endParaRPr lang="tr-TR" sz="3200" i="1" dirty="0" smtClean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 rot="16200000">
            <a:off x="2087637" y="-386774"/>
            <a:ext cx="5104635" cy="8673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3675" indent="6350"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tr-TR" alt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Katılımcının, </a:t>
            </a:r>
            <a:r>
              <a:rPr lang="tr-TR" alt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Sektörel</a:t>
            </a:r>
            <a:r>
              <a:rPr lang="tr-TR" alt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D</a:t>
            </a:r>
            <a:r>
              <a:rPr lang="tr-TR" alt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ış</a:t>
            </a:r>
            <a:r>
              <a:rPr lang="tr-TR" alt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Ticaret </a:t>
            </a:r>
            <a:r>
              <a:rPr lang="tr-TR" alt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</a:t>
            </a:r>
            <a:r>
              <a:rPr lang="tr-TR" alt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irketi (SD</a:t>
            </a:r>
            <a:r>
              <a:rPr lang="tr-TR" alt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</a:t>
            </a:r>
            <a:r>
              <a:rPr lang="tr-TR" alt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) olmas</a:t>
            </a:r>
            <a:r>
              <a:rPr lang="tr-TR" alt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ı</a:t>
            </a:r>
            <a:r>
              <a:rPr lang="tr-TR" alt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durumunda,</a:t>
            </a:r>
          </a:p>
          <a:p>
            <a:pPr marL="193675" indent="6350"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endParaRPr lang="tr-TR" sz="1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36575" defTabSz="914400"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tr-T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Bireysel katılımlarda:</a:t>
            </a:r>
          </a:p>
          <a:p>
            <a:pPr marL="193675" indent="0" defTabSz="914400" eaLnBrk="1" hangingPunct="1">
              <a:lnSpc>
                <a:spcPct val="12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tr-TR" altLang="tr-TR" sz="20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- Bo</a:t>
            </a:r>
            <a:r>
              <a:rPr lang="tr-TR" altLang="tr-TR" sz="2000" dirty="0" smtClean="0">
                <a:solidFill>
                  <a:schemeClr val="tx2">
                    <a:lumMod val="75000"/>
                  </a:schemeClr>
                </a:solidFill>
              </a:rPr>
              <a:t>ş</a:t>
            </a:r>
            <a:r>
              <a:rPr lang="tr-TR" altLang="tr-TR" sz="20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alan kiras</a:t>
            </a:r>
            <a:r>
              <a:rPr lang="tr-TR" altLang="tr-TR" sz="2000" dirty="0" smtClean="0">
                <a:solidFill>
                  <a:schemeClr val="tx2">
                    <a:lumMod val="75000"/>
                  </a:schemeClr>
                </a:solidFill>
              </a:rPr>
              <a:t>ı</a:t>
            </a:r>
            <a:r>
              <a:rPr lang="tr-TR" altLang="tr-TR" sz="20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n</a:t>
            </a:r>
            <a:r>
              <a:rPr lang="tr-TR" altLang="tr-TR" sz="2000" dirty="0" smtClean="0">
                <a:solidFill>
                  <a:schemeClr val="tx2">
                    <a:lumMod val="75000"/>
                  </a:schemeClr>
                </a:solidFill>
              </a:rPr>
              <a:t>ı</a:t>
            </a:r>
            <a:r>
              <a:rPr lang="tr-TR" altLang="tr-TR" sz="20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n tamam</a:t>
            </a:r>
            <a:r>
              <a:rPr lang="tr-TR" altLang="tr-TR" sz="2000" dirty="0" smtClean="0">
                <a:solidFill>
                  <a:schemeClr val="tx2">
                    <a:lumMod val="75000"/>
                  </a:schemeClr>
                </a:solidFill>
              </a:rPr>
              <a:t>ı,</a:t>
            </a:r>
          </a:p>
          <a:p>
            <a:pPr marL="193675" indent="0" defTabSz="914400" eaLnBrk="1" hangingPunct="1">
              <a:lnSpc>
                <a:spcPct val="12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tr-TR" altLang="tr-TR" sz="20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- Nakliye ve </a:t>
            </a:r>
            <a:r>
              <a:rPr lang="tr-TR" altLang="tr-TR" sz="2000" dirty="0" err="1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stand</a:t>
            </a:r>
            <a:r>
              <a:rPr lang="tr-TR" altLang="tr-TR" sz="20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harcamalar</a:t>
            </a:r>
            <a:r>
              <a:rPr lang="tr-TR" altLang="tr-TR" sz="2000" dirty="0" smtClean="0">
                <a:solidFill>
                  <a:schemeClr val="tx2">
                    <a:lumMod val="75000"/>
                  </a:schemeClr>
                </a:solidFill>
              </a:rPr>
              <a:t>ı ile 50m2 </a:t>
            </a:r>
            <a:r>
              <a:rPr lang="tr-TR" altLang="tr-TR" sz="2000" dirty="0" err="1" smtClean="0">
                <a:solidFill>
                  <a:schemeClr val="tx2">
                    <a:lumMod val="75000"/>
                  </a:schemeClr>
                </a:solidFill>
              </a:rPr>
              <a:t>lik</a:t>
            </a:r>
            <a:r>
              <a:rPr lang="tr-TR" altLang="tr-TR" sz="2000" dirty="0" smtClean="0">
                <a:solidFill>
                  <a:schemeClr val="tx2">
                    <a:lumMod val="75000"/>
                  </a:schemeClr>
                </a:solidFill>
              </a:rPr>
              <a:t> alana kadar (50m2 dahil)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2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temsilcinin</a:t>
            </a:r>
            <a:r>
              <a:rPr lang="tr-TR" sz="20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, 50m2 üzerinde ise 3 temsilcinin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ekonomi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s</a:t>
            </a:r>
            <a:r>
              <a:rPr lang="tr-TR" sz="2000" dirty="0" err="1" smtClean="0">
                <a:solidFill>
                  <a:schemeClr val="tx2">
                    <a:lumMod val="75000"/>
                  </a:schemeClr>
                </a:solidFill>
              </a:rPr>
              <a:t>ınıfı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 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gidi</a:t>
            </a:r>
            <a:r>
              <a:rPr lang="tr-TR" sz="2000" dirty="0" smtClean="0">
                <a:solidFill>
                  <a:schemeClr val="tx2">
                    <a:lumMod val="75000"/>
                  </a:schemeClr>
                </a:solidFill>
              </a:rPr>
              <a:t>ş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-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d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ö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n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ü</a:t>
            </a:r>
            <a:r>
              <a:rPr lang="tr-TR" sz="2000" dirty="0" smtClean="0">
                <a:solidFill>
                  <a:schemeClr val="tx2">
                    <a:lumMod val="75000"/>
                  </a:schemeClr>
                </a:solidFill>
              </a:rPr>
              <a:t>ş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 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ula</a:t>
            </a:r>
            <a:r>
              <a:rPr lang="tr-TR" sz="2000" dirty="0" err="1" smtClean="0">
                <a:solidFill>
                  <a:schemeClr val="tx2">
                    <a:lumMod val="75000"/>
                  </a:schemeClr>
                </a:solidFill>
              </a:rPr>
              <a:t>şı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m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masraflar</a:t>
            </a:r>
            <a:r>
              <a:rPr lang="tr-TR" sz="2000" dirty="0" err="1" smtClean="0">
                <a:solidFill>
                  <a:schemeClr val="tx2">
                    <a:lumMod val="75000"/>
                  </a:schemeClr>
                </a:solidFill>
              </a:rPr>
              <a:t>ı</a:t>
            </a:r>
            <a:r>
              <a:rPr lang="tr-TR" altLang="tr-TR" sz="2000" dirty="0" err="1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n</a:t>
            </a:r>
            <a:r>
              <a:rPr lang="tr-TR" altLang="tr-TR" sz="2000" dirty="0" err="1" smtClean="0">
                <a:solidFill>
                  <a:schemeClr val="tx2">
                    <a:lumMod val="75000"/>
                  </a:schemeClr>
                </a:solidFill>
              </a:rPr>
              <a:t>ı</a:t>
            </a:r>
            <a:r>
              <a:rPr lang="tr-TR" altLang="tr-TR" sz="2000" dirty="0" err="1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n</a:t>
            </a:r>
            <a:r>
              <a:rPr lang="tr-TR" altLang="tr-TR" sz="20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%75’i, 15.000 ABD Dolar</a:t>
            </a:r>
            <a:r>
              <a:rPr lang="tr-TR" altLang="tr-TR" sz="2000" dirty="0" smtClean="0">
                <a:solidFill>
                  <a:schemeClr val="tx2">
                    <a:lumMod val="75000"/>
                  </a:schemeClr>
                </a:solidFill>
              </a:rPr>
              <a:t>ı</a:t>
            </a:r>
            <a:r>
              <a:rPr lang="tr-TR" altLang="tr-TR" sz="20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’nı a</a:t>
            </a:r>
            <a:r>
              <a:rPr lang="tr-TR" altLang="tr-TR" sz="2000" dirty="0" smtClean="0">
                <a:solidFill>
                  <a:schemeClr val="tx2">
                    <a:lumMod val="75000"/>
                  </a:schemeClr>
                </a:solidFill>
              </a:rPr>
              <a:t>ş</a:t>
            </a:r>
            <a:r>
              <a:rPr lang="tr-TR" altLang="tr-TR" sz="20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mamak üzere destek</a:t>
            </a:r>
            <a:r>
              <a:rPr lang="tr-TR" altLang="tr-TR" sz="2000" dirty="0" smtClean="0">
                <a:solidFill>
                  <a:schemeClr val="tx2">
                    <a:lumMod val="75000"/>
                  </a:schemeClr>
                </a:solidFill>
              </a:rPr>
              <a:t>lenir.</a:t>
            </a:r>
          </a:p>
          <a:p>
            <a:pPr marL="193675" indent="0" defTabSz="914400" eaLnBrk="1" hangingPunct="1">
              <a:lnSpc>
                <a:spcPct val="12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tr-TR" altLang="tr-TR" sz="1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536575" defTabSz="914400"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tr-T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Yurt dışı fuar organizasyonlarına katılımlarda:</a:t>
            </a:r>
          </a:p>
          <a:p>
            <a:pPr marL="193675" indent="0" defTabSz="914400" eaLnBrk="1" hangingPunct="1">
              <a:lnSpc>
                <a:spcPct val="12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tr-TR" sz="20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- K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at</a:t>
            </a:r>
            <a:r>
              <a:rPr lang="tr-TR" sz="2000" dirty="0" smtClean="0">
                <a:solidFill>
                  <a:schemeClr val="tx2">
                    <a:lumMod val="75000"/>
                  </a:schemeClr>
                </a:solidFill>
              </a:rPr>
              <a:t>ılı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m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bedeli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esas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al</a:t>
            </a:r>
            <a:r>
              <a:rPr lang="tr-TR" sz="2000" dirty="0" smtClean="0">
                <a:solidFill>
                  <a:schemeClr val="tx2">
                    <a:lumMod val="75000"/>
                  </a:schemeClr>
                </a:solidFill>
              </a:rPr>
              <a:t>ı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narak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hesaplanan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destek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tutar</a:t>
            </a:r>
            <a:r>
              <a:rPr lang="tr-TR" sz="2000" dirty="0" err="1" smtClean="0">
                <a:solidFill>
                  <a:schemeClr val="tx2">
                    <a:lumMod val="75000"/>
                  </a:schemeClr>
                </a:solidFill>
              </a:rPr>
              <a:t>ını</a:t>
            </a:r>
            <a:r>
              <a:rPr lang="tr-TR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a</a:t>
            </a:r>
            <a:r>
              <a:rPr lang="tr-TR" sz="2000" dirty="0" smtClean="0">
                <a:solidFill>
                  <a:schemeClr val="tx2">
                    <a:lumMod val="75000"/>
                  </a:schemeClr>
                </a:solidFill>
              </a:rPr>
              <a:t>ş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mamak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kayd</a:t>
            </a:r>
            <a:r>
              <a:rPr lang="tr-TR" sz="2000" dirty="0" smtClean="0">
                <a:solidFill>
                  <a:schemeClr val="tx2">
                    <a:lumMod val="75000"/>
                  </a:schemeClr>
                </a:solidFill>
              </a:rPr>
              <a:t>ı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yla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organizat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ö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re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 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ö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denen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fatura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tutar</a:t>
            </a:r>
            <a:r>
              <a:rPr lang="tr-TR" sz="2000" dirty="0" smtClean="0">
                <a:solidFill>
                  <a:schemeClr val="tx2">
                    <a:lumMod val="75000"/>
                  </a:schemeClr>
                </a:solidFill>
              </a:rPr>
              <a:t>ı ve </a:t>
            </a:r>
            <a:r>
              <a:rPr lang="tr-TR" altLang="tr-TR" sz="2000" dirty="0" smtClean="0">
                <a:solidFill>
                  <a:schemeClr val="tx2">
                    <a:lumMod val="75000"/>
                  </a:schemeClr>
                </a:solidFill>
              </a:rPr>
              <a:t>50m2 </a:t>
            </a:r>
            <a:r>
              <a:rPr lang="tr-TR" altLang="tr-TR" sz="2000" dirty="0" err="1" smtClean="0">
                <a:solidFill>
                  <a:schemeClr val="tx2">
                    <a:lumMod val="75000"/>
                  </a:schemeClr>
                </a:solidFill>
              </a:rPr>
              <a:t>lik</a:t>
            </a:r>
            <a:r>
              <a:rPr lang="tr-TR" altLang="tr-TR" sz="2000" dirty="0" smtClean="0">
                <a:solidFill>
                  <a:schemeClr val="tx2">
                    <a:lumMod val="75000"/>
                  </a:schemeClr>
                </a:solidFill>
              </a:rPr>
              <a:t> alana kadar (50m2 dahil)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2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temsilcinin</a:t>
            </a:r>
            <a:r>
              <a:rPr lang="tr-TR" sz="20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, 50m2 üzerinde ise 3 temsilcinin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tr-TR" sz="20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ekonomi s</a:t>
            </a:r>
            <a:r>
              <a:rPr lang="tr-TR" sz="2000" dirty="0" smtClean="0">
                <a:solidFill>
                  <a:schemeClr val="tx2">
                    <a:lumMod val="75000"/>
                  </a:schemeClr>
                </a:solidFill>
              </a:rPr>
              <a:t>ınıfı</a:t>
            </a:r>
            <a:r>
              <a:rPr lang="tr-TR" sz="20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 gidi</a:t>
            </a:r>
            <a:r>
              <a:rPr lang="tr-TR" sz="2000" dirty="0" smtClean="0">
                <a:solidFill>
                  <a:schemeClr val="tx2">
                    <a:lumMod val="75000"/>
                  </a:schemeClr>
                </a:solidFill>
              </a:rPr>
              <a:t>ş</a:t>
            </a:r>
            <a:r>
              <a:rPr lang="tr-TR" sz="20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-dönü</a:t>
            </a:r>
            <a:r>
              <a:rPr lang="tr-TR" sz="2000" dirty="0" smtClean="0">
                <a:solidFill>
                  <a:schemeClr val="tx2">
                    <a:lumMod val="75000"/>
                  </a:schemeClr>
                </a:solidFill>
              </a:rPr>
              <a:t>ş</a:t>
            </a:r>
            <a:r>
              <a:rPr lang="tr-TR" sz="20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 ula</a:t>
            </a:r>
            <a:r>
              <a:rPr lang="tr-TR" sz="2000" dirty="0" smtClean="0">
                <a:solidFill>
                  <a:schemeClr val="tx2">
                    <a:lumMod val="75000"/>
                  </a:schemeClr>
                </a:solidFill>
              </a:rPr>
              <a:t>şı</a:t>
            </a:r>
            <a:r>
              <a:rPr lang="tr-TR" sz="20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m masrafla</a:t>
            </a:r>
            <a:r>
              <a:rPr lang="tr-TR" sz="2000" dirty="0" smtClean="0">
                <a:solidFill>
                  <a:schemeClr val="tx2">
                    <a:lumMod val="75000"/>
                  </a:schemeClr>
                </a:solidFill>
              </a:rPr>
              <a:t>rını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n %75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’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i,</a:t>
            </a:r>
            <a:r>
              <a:rPr lang="tr-TR" sz="2000" dirty="0" smtClean="0">
                <a:solidFill>
                  <a:schemeClr val="tx2">
                    <a:lumMod val="75000"/>
                  </a:schemeClr>
                </a:solidFill>
              </a:rPr>
              <a:t> genel fuarlarda 10.000 $, </a:t>
            </a:r>
            <a:r>
              <a:rPr lang="tr-TR" sz="2000" dirty="0" err="1" smtClean="0">
                <a:solidFill>
                  <a:schemeClr val="tx2">
                    <a:lumMod val="75000"/>
                  </a:schemeClr>
                </a:solidFill>
              </a:rPr>
              <a:t>sektörel</a:t>
            </a:r>
            <a:r>
              <a:rPr lang="tr-TR" sz="2000" dirty="0" smtClean="0">
                <a:solidFill>
                  <a:schemeClr val="tx2">
                    <a:lumMod val="75000"/>
                  </a:schemeClr>
                </a:solidFill>
              </a:rPr>
              <a:t> fuarlarda 15.000 $’ı aşmamak üzere </a:t>
            </a:r>
            <a:r>
              <a:rPr lang="tr-TR" altLang="tr-TR" sz="20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destek</a:t>
            </a:r>
            <a:r>
              <a:rPr lang="tr-TR" altLang="tr-TR" sz="2000" dirty="0" smtClean="0">
                <a:solidFill>
                  <a:schemeClr val="tx2">
                    <a:lumMod val="75000"/>
                  </a:schemeClr>
                </a:solidFill>
              </a:rPr>
              <a:t>lenir.</a:t>
            </a:r>
          </a:p>
          <a:p>
            <a:pPr marL="193675" indent="0" defTabSz="914400" eaLnBrk="1" hangingPunct="1">
              <a:lnSpc>
                <a:spcPct val="12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tr-TR" altLang="tr-TR" sz="2000" dirty="0" smtClean="0"/>
              <a:t>                                                                          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5571" y="301021"/>
            <a:ext cx="822866" cy="535691"/>
          </a:xfrm>
          <a:prstGeom prst="rect">
            <a:avLst/>
          </a:prstGeom>
        </p:spPr>
      </p:pic>
      <p:sp>
        <p:nvSpPr>
          <p:cNvPr id="9" name="Footer Placeholder 3"/>
          <p:cNvSpPr txBox="1">
            <a:spLocks noGrp="1"/>
          </p:cNvSpPr>
          <p:nvPr/>
        </p:nvSpPr>
        <p:spPr>
          <a:xfrm>
            <a:off x="1828800" y="6524625"/>
            <a:ext cx="5672138" cy="252413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tr-TR" sz="1600" b="1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T.C. EKONOMİ BAKANLIĞI</a:t>
            </a:r>
            <a:endParaRPr lang="en-US" sz="1600" b="1" dirty="0"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920761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EDFEA5-6A27-4F64-B93A-2946D38D18B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 rot="16200000">
            <a:off x="2097977" y="269165"/>
            <a:ext cx="5171072" cy="800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3675" indent="6350" algn="just" defTabSz="914400"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Nakliye masraflarının </a:t>
            </a:r>
            <a:r>
              <a:rPr lang="tr-TR" altLang="tr-T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destek kapsamında bulunmayan </a:t>
            </a:r>
            <a:r>
              <a:rPr lang="tr-TR" altLang="tr-T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kısmının %50’si;</a:t>
            </a:r>
          </a:p>
          <a:p>
            <a:pPr marL="193675" indent="6350" algn="just" defTabSz="914400" eaLnBrk="1" hangingPunct="1">
              <a:spcBef>
                <a:spcPct val="0"/>
              </a:spcBef>
              <a:buFontTx/>
              <a:buNone/>
            </a:pPr>
            <a:endParaRPr lang="tr-TR" altLang="tr-TR" sz="1400" dirty="0" smtClean="0"/>
          </a:p>
          <a:p>
            <a:pPr marL="193675" indent="6350" algn="just" defTabSz="914400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tr-TR" altLang="tr-TR" sz="2800" dirty="0" smtClean="0">
                <a:solidFill>
                  <a:schemeClr val="tx2">
                    <a:lumMod val="75000"/>
                  </a:schemeClr>
                </a:solidFill>
              </a:rPr>
              <a:t> Komple tesis imalatı, makine, yat imalatı, otomotiv ana sanayinde </a:t>
            </a:r>
            <a:r>
              <a:rPr lang="tr-TR" altLang="tr-T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10.000 $’ı geçmemek üzere,</a:t>
            </a:r>
          </a:p>
          <a:p>
            <a:pPr marL="193675" indent="6350" algn="just" defTabSz="914400" eaLnBrk="1" hangingPunct="1">
              <a:spcBef>
                <a:spcPct val="0"/>
              </a:spcBef>
              <a:buFont typeface="Wingdings" pitchFamily="2" charset="2"/>
              <a:buChar char="§"/>
            </a:pPr>
            <a:endParaRPr lang="tr-TR" altLang="tr-TR" sz="1600" dirty="0" smtClean="0"/>
          </a:p>
          <a:p>
            <a:pPr marL="193675" indent="6350" algn="just" defTabSz="914400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tr-TR" altLang="tr-TR" sz="2800" dirty="0" smtClean="0">
                <a:solidFill>
                  <a:schemeClr val="tx2">
                    <a:lumMod val="75000"/>
                  </a:schemeClr>
                </a:solidFill>
              </a:rPr>
              <a:t> Doğal taş, </a:t>
            </a:r>
            <a:r>
              <a:rPr lang="tr-TR" altLang="tr-TR" sz="2800" dirty="0" err="1" smtClean="0">
                <a:solidFill>
                  <a:schemeClr val="tx2">
                    <a:lumMod val="75000"/>
                  </a:schemeClr>
                </a:solidFill>
              </a:rPr>
              <a:t>seramik,mobilya,otomotiv</a:t>
            </a:r>
            <a:r>
              <a:rPr lang="tr-TR" altLang="tr-TR" sz="2800" dirty="0" smtClean="0">
                <a:solidFill>
                  <a:schemeClr val="tx2">
                    <a:lumMod val="75000"/>
                  </a:schemeClr>
                </a:solidFill>
              </a:rPr>
              <a:t> yan sanayi, elektronik, beyaz eşya, endüstriyel mutfak eşyaları, mücevherat, halı  sektöründe</a:t>
            </a:r>
            <a:r>
              <a:rPr lang="tr-TR" altLang="tr-TR" sz="2800" dirty="0" smtClean="0"/>
              <a:t>  </a:t>
            </a:r>
            <a:r>
              <a:rPr lang="tr-TR" altLang="tr-T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6.000 $’ı geçmemek üzere,</a:t>
            </a:r>
          </a:p>
          <a:p>
            <a:pPr marL="193675" indent="6350" defTabSz="91440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tr-TR" altLang="tr-T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                 	ilave olarak desteklenir.</a:t>
            </a:r>
          </a:p>
          <a:p>
            <a:pPr marL="193675" indent="6350" defTabSz="914400" eaLnBrk="1" hangingPunct="1">
              <a:spcBef>
                <a:spcPct val="0"/>
              </a:spcBef>
              <a:buFont typeface="Wingdings" pitchFamily="2" charset="2"/>
              <a:buNone/>
            </a:pPr>
            <a:endParaRPr lang="tr-TR" altLang="tr-TR" sz="2700" dirty="0" smtClean="0">
              <a:latin typeface="Arial" charset="0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643560" y="951365"/>
            <a:ext cx="4742486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3200" b="1" i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İlave Destek Oranları</a:t>
            </a:r>
            <a:endParaRPr lang="tr-TR" sz="3200" i="1" dirty="0" smtClean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Başlık 2"/>
          <p:cNvSpPr>
            <a:spLocks noGrp="1"/>
          </p:cNvSpPr>
          <p:nvPr>
            <p:ph type="title"/>
          </p:nvPr>
        </p:nvSpPr>
        <p:spPr>
          <a:xfrm>
            <a:off x="1015257" y="332712"/>
            <a:ext cx="8028383" cy="396000"/>
          </a:xfrm>
        </p:spPr>
        <p:txBody>
          <a:bodyPr/>
          <a:lstStyle/>
          <a:p>
            <a:pPr algn="ctr"/>
            <a:r>
              <a:rPr lang="tr-TR" dirty="0" smtClean="0"/>
              <a:t>Yurt Dışı Fuar Desteği</a:t>
            </a:r>
            <a:endParaRPr lang="tr-TR" dirty="0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5571" y="301021"/>
            <a:ext cx="822866" cy="535691"/>
          </a:xfrm>
          <a:prstGeom prst="rect">
            <a:avLst/>
          </a:prstGeom>
        </p:spPr>
      </p:pic>
      <p:sp>
        <p:nvSpPr>
          <p:cNvPr id="12" name="Footer Placeholder 3"/>
          <p:cNvSpPr txBox="1">
            <a:spLocks noGrp="1"/>
          </p:cNvSpPr>
          <p:nvPr/>
        </p:nvSpPr>
        <p:spPr>
          <a:xfrm>
            <a:off x="1828800" y="6524625"/>
            <a:ext cx="5672138" cy="252413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tr-TR" sz="1600" b="1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T.C. EKONOMİ BAKANLIĞI</a:t>
            </a:r>
            <a:endParaRPr lang="en-US" sz="1600" b="1" dirty="0"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447501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EDFEA5-6A27-4F64-B93A-2946D38D18B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Başlık 2"/>
          <p:cNvSpPr>
            <a:spLocks noGrp="1"/>
          </p:cNvSpPr>
          <p:nvPr>
            <p:ph type="title"/>
          </p:nvPr>
        </p:nvSpPr>
        <p:spPr>
          <a:xfrm>
            <a:off x="1015257" y="332712"/>
            <a:ext cx="8028383" cy="396000"/>
          </a:xfrm>
        </p:spPr>
        <p:txBody>
          <a:bodyPr/>
          <a:lstStyle/>
          <a:p>
            <a:pPr algn="ctr"/>
            <a:r>
              <a:rPr lang="tr-TR" dirty="0" smtClean="0"/>
              <a:t>Yurt Dışı Fuar Desteği</a:t>
            </a:r>
            <a:endParaRPr lang="tr-TR" dirty="0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621258" y="884459"/>
            <a:ext cx="4742486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3200" b="1" i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Hedef Ülke Desteği</a:t>
            </a:r>
            <a:endParaRPr lang="tr-TR" sz="3200" i="1" dirty="0" smtClean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732073" y="1412974"/>
            <a:ext cx="78543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tr-TR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İhracatımızın ülke ve pazar açısından çeşitlendirilmesi ve firmalarımızın hedef pazar olarak nitelenen ülkelere yönlendirilebilmelerini </a:t>
            </a:r>
            <a:r>
              <a:rPr lang="tr-TR" sz="20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teminen</a:t>
            </a:r>
            <a:r>
              <a:rPr lang="tr-TR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her yıl belirlenen </a:t>
            </a:r>
            <a:r>
              <a:rPr lang="tr-TR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15 hedef ülkede düzenlenecek fuarlara </a:t>
            </a:r>
            <a:r>
              <a:rPr lang="tr-TR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iştirak eden katılımcıların </a:t>
            </a:r>
            <a:r>
              <a:rPr lang="tr-TR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%50 destek oranına 20 puan ilave destek </a:t>
            </a:r>
            <a:r>
              <a:rPr lang="tr-TR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sağlanır. </a:t>
            </a:r>
          </a:p>
        </p:txBody>
      </p:sp>
      <p:graphicFrame>
        <p:nvGraphicFramePr>
          <p:cNvPr id="9" name="Group 5"/>
          <p:cNvGraphicFramePr>
            <a:graphicFrameLocks noChangeAspect="1"/>
          </p:cNvGraphicFramePr>
          <p:nvPr>
            <p:extLst/>
          </p:nvPr>
        </p:nvGraphicFramePr>
        <p:xfrm>
          <a:off x="946033" y="3340815"/>
          <a:ext cx="6926724" cy="3076469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3463362"/>
                <a:gridCol w="3463362"/>
              </a:tblGrid>
              <a:tr h="3939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2016-2017 Yılı Hedef Ülkeleri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76" marR="91476" marT="45739" marB="45739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282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A.B.D. 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76" marR="91476" marT="45739" marB="45739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r-T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KAZAKİSTAN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76" marR="91476" marT="45739" marB="45739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82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BREZİLYA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76" marR="91476" marT="45739" marB="45739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KENYA</a:t>
                      </a:r>
                    </a:p>
                  </a:txBody>
                  <a:tcPr marL="91476" marR="91476" marT="45739" marB="45739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82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r-T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Ç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İN HALK CUMHURİYETİ 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76" marR="91476" marT="45739" marB="45739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r-T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MEKSİKA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76" marR="91476" marT="45739" marB="45739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82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r-T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ENDONEZYA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76" marR="91476" marT="45739" marB="45739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r-T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NİJERYA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76" marR="91476" marT="45739" marB="45739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82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ETİYOPYA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76" marR="91476" marT="45739" marB="45739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r-T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PERU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76" marR="91476" marT="45739" marB="45739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82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r-T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G.AFRİKA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76" marR="91476" marT="45739" marB="45739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r-T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POLONYA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76" marR="91476" marT="45739" marB="45739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82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r-T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HİNDİSTAN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76" marR="91476" marT="45739" marB="45739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r-T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TAYLAND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76" marR="91476" marT="45739" marB="45739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82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r-T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JAPONYA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76" marR="91476" marT="45739" marB="45739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76" marR="91476" marT="45739" marB="45739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Isosceles Triangle 26"/>
          <p:cNvSpPr/>
          <p:nvPr/>
        </p:nvSpPr>
        <p:spPr>
          <a:xfrm rot="10800000">
            <a:off x="3713357" y="2975817"/>
            <a:ext cx="1365421" cy="298091"/>
          </a:xfrm>
          <a:prstGeom prst="triangle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5571" y="301021"/>
            <a:ext cx="822866" cy="535691"/>
          </a:xfrm>
          <a:prstGeom prst="rect">
            <a:avLst/>
          </a:prstGeom>
        </p:spPr>
      </p:pic>
      <p:sp>
        <p:nvSpPr>
          <p:cNvPr id="12" name="Footer Placeholder 3"/>
          <p:cNvSpPr txBox="1">
            <a:spLocks noGrp="1"/>
          </p:cNvSpPr>
          <p:nvPr/>
        </p:nvSpPr>
        <p:spPr>
          <a:xfrm>
            <a:off x="1828800" y="6524625"/>
            <a:ext cx="5672138" cy="252413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tr-TR" sz="1600" b="1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T.C. EKONOMİ BAKANLIĞI</a:t>
            </a:r>
            <a:endParaRPr lang="en-US" sz="1600" b="1" dirty="0"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917972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EDFEA5-6A27-4F64-B93A-2946D38D18B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Başlık 2"/>
          <p:cNvSpPr>
            <a:spLocks noGrp="1"/>
          </p:cNvSpPr>
          <p:nvPr>
            <p:ph type="title"/>
          </p:nvPr>
        </p:nvSpPr>
        <p:spPr>
          <a:xfrm>
            <a:off x="1059861" y="332712"/>
            <a:ext cx="8028383" cy="396000"/>
          </a:xfrm>
        </p:spPr>
        <p:txBody>
          <a:bodyPr/>
          <a:lstStyle/>
          <a:p>
            <a:pPr algn="ctr"/>
            <a:r>
              <a:rPr lang="tr-TR" dirty="0" smtClean="0"/>
              <a:t>Yurt Dışı Fuar Desteği</a:t>
            </a:r>
            <a:endParaRPr lang="tr-TR" dirty="0"/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621258" y="884459"/>
            <a:ext cx="4742486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3200" b="1" i="1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Prestijli Fuar Desteği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9750" y="1653426"/>
            <a:ext cx="8108950" cy="496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  <a:cs typeface="+mn-cs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ClrTx/>
              <a:buNone/>
              <a:defRPr/>
            </a:pPr>
            <a:r>
              <a:rPr lang="tr-TR" altLang="tr-TR" kern="0" dirty="0" smtClean="0">
                <a:solidFill>
                  <a:schemeClr val="tx2">
                    <a:lumMod val="75000"/>
                  </a:schemeClr>
                </a:solidFill>
              </a:rPr>
              <a:t>Bakanlıkça ilan edilen Prestijli Fuarlarda;</a:t>
            </a:r>
          </a:p>
          <a:p>
            <a:pPr eaLnBrk="1" hangingPunct="1">
              <a:buClrTx/>
              <a:buFont typeface="Wingdings" panose="05000000000000000000" pitchFamily="2" charset="2"/>
              <a:buChar char="§"/>
              <a:defRPr/>
            </a:pPr>
            <a:r>
              <a:rPr lang="tr-TR" altLang="tr-TR" kern="0" dirty="0" smtClean="0">
                <a:solidFill>
                  <a:schemeClr val="tx2">
                    <a:lumMod val="75000"/>
                  </a:schemeClr>
                </a:solidFill>
              </a:rPr>
              <a:t>Destek sınırı </a:t>
            </a:r>
            <a:r>
              <a:rPr lang="tr-TR" altLang="tr-TR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50.000 $</a:t>
            </a:r>
            <a:endParaRPr lang="tr-TR" altLang="tr-TR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Tx/>
              <a:buFont typeface="Wingdings" panose="05000000000000000000" pitchFamily="2" charset="2"/>
              <a:buChar char="§"/>
              <a:defRPr/>
            </a:pPr>
            <a:r>
              <a:rPr lang="tr-TR" altLang="tr-TR" kern="0" dirty="0" smtClean="0">
                <a:solidFill>
                  <a:schemeClr val="tx2">
                    <a:lumMod val="75000"/>
                  </a:schemeClr>
                </a:solidFill>
              </a:rPr>
              <a:t>Destek Oranı </a:t>
            </a:r>
            <a:r>
              <a:rPr lang="tr-TR" altLang="tr-TR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50 </a:t>
            </a:r>
          </a:p>
          <a:p>
            <a:pPr eaLnBrk="1" hangingPunct="1">
              <a:buClrTx/>
              <a:buFont typeface="Wingdings" panose="05000000000000000000" pitchFamily="2" charset="2"/>
              <a:buChar char="§"/>
              <a:defRPr/>
            </a:pPr>
            <a:endParaRPr lang="tr-TR" altLang="tr-TR" sz="1200" kern="0" dirty="0" smtClean="0">
              <a:solidFill>
                <a:schemeClr val="accent2"/>
              </a:solidFill>
            </a:endParaRPr>
          </a:p>
          <a:p>
            <a:pPr eaLnBrk="1" hangingPunct="1">
              <a:buClrTx/>
              <a:buFont typeface="Wingdings" panose="05000000000000000000" pitchFamily="2" charset="2"/>
              <a:buChar char="§"/>
              <a:defRPr/>
            </a:pPr>
            <a:endParaRPr lang="tr-TR" altLang="tr-TR" sz="1200" kern="0" dirty="0" smtClean="0">
              <a:solidFill>
                <a:schemeClr val="accent2"/>
              </a:solidFill>
            </a:endParaRPr>
          </a:p>
          <a:p>
            <a:pPr marL="0" indent="0" eaLnBrk="1" hangingPunct="1">
              <a:buClrTx/>
              <a:buNone/>
              <a:defRPr/>
            </a:pPr>
            <a:endParaRPr lang="tr-TR" altLang="tr-TR" sz="1200" kern="0" dirty="0" smtClean="0">
              <a:solidFill>
                <a:schemeClr val="accent2"/>
              </a:solidFill>
            </a:endParaRPr>
          </a:p>
          <a:p>
            <a:pPr eaLnBrk="1" hangingPunct="1">
              <a:buClrTx/>
              <a:buFont typeface="Wingdings" panose="05000000000000000000" pitchFamily="2" charset="2"/>
              <a:buChar char="§"/>
              <a:defRPr/>
            </a:pPr>
            <a:endParaRPr lang="tr-TR" altLang="tr-TR" sz="1200" kern="0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tr-TR" altLang="tr-TR" sz="2400" i="1" kern="0" dirty="0">
                <a:solidFill>
                  <a:schemeClr val="tx2">
                    <a:lumMod val="75000"/>
                  </a:schemeClr>
                </a:solidFill>
              </a:rPr>
              <a:t>Her firma, takvim yılında iki defa bu destekten faydalanabilir.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tr-TR" altLang="tr-TR" sz="2400" i="1" dirty="0" smtClean="0">
                <a:solidFill>
                  <a:schemeClr val="tx2">
                    <a:lumMod val="75000"/>
                  </a:schemeClr>
                </a:solidFill>
              </a:rPr>
              <a:t>Fuar sonrası destek başvurusu esnasında talep edilmesi gerekmektedir.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tr-TR" altLang="tr-TR" sz="2400" i="1" kern="0" dirty="0">
                <a:solidFill>
                  <a:schemeClr val="tx2">
                    <a:lumMod val="75000"/>
                  </a:schemeClr>
                </a:solidFill>
              </a:rPr>
              <a:t>Diğer ilave destek unsurları uygulanmaz.</a:t>
            </a:r>
            <a:r>
              <a:rPr lang="tr-TR" altLang="tr-TR" sz="24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tr-TR" altLang="tr-TR" sz="2400" i="1" dirty="0" smtClean="0">
              <a:latin typeface="Arial" panose="020B0604020202020204" pitchFamily="34" charset="0"/>
            </a:endParaRPr>
          </a:p>
          <a:p>
            <a:pPr eaLnBrk="1" hangingPunct="1">
              <a:buClrTx/>
              <a:buFont typeface="Wingdings" panose="05000000000000000000" pitchFamily="2" charset="2"/>
              <a:buChar char="§"/>
              <a:defRPr/>
            </a:pPr>
            <a:endParaRPr lang="en-US" altLang="tr-TR" sz="3400" i="1" kern="0" dirty="0" smtClean="0">
              <a:latin typeface="Arial" panose="020B0604020202020204" pitchFamily="34" charset="0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5571" y="301021"/>
            <a:ext cx="822866" cy="535691"/>
          </a:xfrm>
          <a:prstGeom prst="rect">
            <a:avLst/>
          </a:prstGeom>
        </p:spPr>
      </p:pic>
      <p:sp>
        <p:nvSpPr>
          <p:cNvPr id="11" name="Footer Placeholder 3"/>
          <p:cNvSpPr txBox="1">
            <a:spLocks noGrp="1"/>
          </p:cNvSpPr>
          <p:nvPr/>
        </p:nvSpPr>
        <p:spPr>
          <a:xfrm>
            <a:off x="1828800" y="6524625"/>
            <a:ext cx="5672138" cy="252413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tr-TR" sz="1600" b="1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T.C. EKONOMİ BAKANLIĞI</a:t>
            </a:r>
            <a:endParaRPr lang="en-US" sz="1600" b="1" dirty="0"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680972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EDFEA5-6A27-4F64-B93A-2946D38D18B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Başlık 2"/>
          <p:cNvSpPr>
            <a:spLocks noGrp="1"/>
          </p:cNvSpPr>
          <p:nvPr>
            <p:ph type="title"/>
          </p:nvPr>
        </p:nvSpPr>
        <p:spPr>
          <a:xfrm>
            <a:off x="1059861" y="332712"/>
            <a:ext cx="8028383" cy="396000"/>
          </a:xfrm>
        </p:spPr>
        <p:txBody>
          <a:bodyPr/>
          <a:lstStyle/>
          <a:p>
            <a:pPr algn="ctr"/>
            <a:r>
              <a:rPr lang="tr-TR" dirty="0" smtClean="0"/>
              <a:t>Yurt Dışı Fuar Desteği</a:t>
            </a:r>
            <a:endParaRPr lang="tr-TR" dirty="0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621258" y="884459"/>
            <a:ext cx="5378098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3200" b="1" i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Yetkili Organizatörler</a:t>
            </a:r>
            <a:endParaRPr lang="tr-TR" sz="3200" i="1" dirty="0" smtClean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9" name="Group 3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268261"/>
              </p:ext>
            </p:extLst>
          </p:nvPr>
        </p:nvGraphicFramePr>
        <p:xfrm>
          <a:off x="723578" y="1698769"/>
          <a:ext cx="7850832" cy="4612822"/>
        </p:xfrm>
        <a:graphic>
          <a:graphicData uri="http://schemas.openxmlformats.org/drawingml/2006/table">
            <a:tbl>
              <a:tblPr/>
              <a:tblGrid>
                <a:gridCol w="664090"/>
                <a:gridCol w="7186742"/>
              </a:tblGrid>
              <a:tr h="39013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6" marR="91446" marT="45717" marB="45717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0102B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YURT DIŞI FUAR ORGANİZATÖRÜ ŞİRKET ÜNVANI</a:t>
                      </a:r>
                    </a:p>
                  </a:txBody>
                  <a:tcPr marL="91446" marR="91446" marT="45717" marB="45717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712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</a:t>
                      </a:r>
                    </a:p>
                  </a:txBody>
                  <a:tcPr marL="91446" marR="91446" marT="45717" marB="4571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300" b="1" i="0" u="none" strike="noStrike" baseline="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 EXPOTİM </a:t>
                      </a:r>
                      <a:r>
                        <a:rPr lang="tr-TR" sz="1300" b="1" i="0" u="none" strike="noStrike" baseline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ULUSLARARASI FUAR ORG. A.Ş.                    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40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</a:t>
                      </a:r>
                      <a:endParaRPr kumimoji="1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6" marR="91446" marT="45717" marB="4571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300" b="1" i="0" u="none" strike="noStrike" baseline="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="1" i="0" u="none" strike="noStrike" baseline="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LADİN FUAR VE KONGRE ORGANİZASYON HİZMETLERİ A.Ş.</a:t>
                      </a:r>
                      <a:endParaRPr lang="en-US" sz="1300" b="1" i="0" u="none" strike="noStrike" baseline="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215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</a:t>
                      </a:r>
                      <a:endParaRPr kumimoji="1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6" marR="91446" marT="45717" marB="4571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300" b="1" i="0" u="none" strike="noStrike" baseline="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 MERİDYEN ULUSLARARASI FUARCILIK SAN. VE TİC. LTD. ŞTİ.  </a:t>
                      </a:r>
                      <a:endParaRPr lang="tr-TR" sz="1300" b="1" i="0" u="none" strike="noStrike" baseline="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215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</a:t>
                      </a:r>
                      <a:endParaRPr kumimoji="1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6" marR="91446" marT="45717" marB="4571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300" b="1" i="0" u="none" strike="noStrike" baseline="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 MERKÜR ULUSLARARASI FUARCILIK LTD.ŞTİ. </a:t>
                      </a:r>
                      <a:r>
                        <a:rPr lang="tr-TR" sz="1300" b="1" i="0" u="none" strike="noStrike" baseline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   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215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</a:t>
                      </a:r>
                      <a:endParaRPr kumimoji="1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6" marR="91446" marT="45717" marB="4571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300" b="1" i="0" u="none" strike="noStrike" baseline="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 UBM ROTAFORTE ULUSLARARASI FUARCILIK A.Ş.                  </a:t>
                      </a:r>
                      <a:endParaRPr lang="tr-TR" sz="1300" b="1" i="0" u="none" strike="noStrike" baseline="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215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6</a:t>
                      </a:r>
                      <a:endParaRPr kumimoji="1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6" marR="91446" marT="45717" marB="4571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300" b="1" i="0" u="none" strike="noStrike" baseline="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 SELTEN ULUSLARARASI FUAR VE AKSESUARLARI TİC. LTD. ŞTİ</a:t>
                      </a:r>
                      <a:endParaRPr lang="tr-TR" sz="1300" b="1" i="0" u="none" strike="noStrike" baseline="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215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7</a:t>
                      </a:r>
                      <a:endParaRPr kumimoji="1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6" marR="91446" marT="45717" marB="4571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300" b="1" i="0" u="none" strike="noStrike" baseline="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 SENEXPO ULUSLARARASI FUARCILIK A.Ş.</a:t>
                      </a:r>
                      <a:r>
                        <a:rPr lang="tr-TR" sz="1300" b="1" i="0" u="none" strike="noStrike" baseline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            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215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8</a:t>
                      </a:r>
                      <a:endParaRPr kumimoji="1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6" marR="91446" marT="45717" marB="4571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300" b="1" i="0" u="none" strike="noStrike" baseline="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 SO FUAR LTD. ŞTİ.</a:t>
                      </a:r>
                      <a:endParaRPr lang="tr-TR" sz="1300" b="1" i="0" u="none" strike="noStrike" baseline="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215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9</a:t>
                      </a:r>
                      <a:endParaRPr kumimoji="1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6" marR="91446" marT="45717" marB="4571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300" b="1" i="0" u="none" strike="noStrike" baseline="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 TG EKSPO ULUSLARARASI FUARCILIK A.Ş.</a:t>
                      </a:r>
                      <a:endParaRPr lang="tr-TR" sz="1300" b="1" i="0" u="none" strike="noStrike" baseline="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215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tr-TR" sz="13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10</a:t>
                      </a:r>
                      <a:endParaRPr lang="en-US" sz="1300" b="1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6" marR="91446" marT="45717" marB="4571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r-TR" sz="13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TROY FUAR HİZM. TİC. LTD. ŞTİ</a:t>
                      </a:r>
                      <a:endParaRPr lang="tr-TR" sz="13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215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11</a:t>
                      </a:r>
                      <a:endParaRPr kumimoji="1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6" marR="91446" marT="45717" marB="4571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300" b="1" i="0" u="none" strike="noStrike" baseline="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 TÜRKEL FUARCILIK A.Ş.          </a:t>
                      </a:r>
                      <a:endParaRPr lang="tr-TR" sz="1300" b="1" i="0" u="none" strike="noStrike" baseline="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215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12</a:t>
                      </a:r>
                      <a:endParaRPr kumimoji="1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6" marR="91446" marT="45717" marB="4571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300" b="1" i="0" u="none" strike="noStrike" baseline="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 TÜYAP TÜM FUARCILIK YAPIM A.Ş.</a:t>
                      </a:r>
                      <a:endParaRPr lang="tr-TR" sz="1300" b="1" i="0" u="none" strike="noStrike" baseline="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" name="Resi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5571" y="301021"/>
            <a:ext cx="822866" cy="535691"/>
          </a:xfrm>
          <a:prstGeom prst="rect">
            <a:avLst/>
          </a:prstGeom>
        </p:spPr>
      </p:pic>
      <p:sp>
        <p:nvSpPr>
          <p:cNvPr id="11" name="Footer Placeholder 3"/>
          <p:cNvSpPr txBox="1">
            <a:spLocks noGrp="1"/>
          </p:cNvSpPr>
          <p:nvPr/>
        </p:nvSpPr>
        <p:spPr>
          <a:xfrm>
            <a:off x="1828800" y="6524625"/>
            <a:ext cx="5672138" cy="252413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tr-TR" sz="1600" b="1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T.C. EKONOMİ BAKANLIĞI</a:t>
            </a:r>
            <a:endParaRPr lang="en-US" sz="1600" b="1" dirty="0"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511426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EDFEA5-6A27-4F64-B93A-2946D38D18B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Başlık 2"/>
          <p:cNvSpPr>
            <a:spLocks noGrp="1"/>
          </p:cNvSpPr>
          <p:nvPr>
            <p:ph type="title"/>
          </p:nvPr>
        </p:nvSpPr>
        <p:spPr>
          <a:xfrm>
            <a:off x="1059861" y="332712"/>
            <a:ext cx="8028383" cy="396000"/>
          </a:xfrm>
        </p:spPr>
        <p:txBody>
          <a:bodyPr/>
          <a:lstStyle/>
          <a:p>
            <a:pPr algn="ctr"/>
            <a:r>
              <a:rPr lang="tr-TR" dirty="0" smtClean="0"/>
              <a:t>Yurt Dışı Fuar Desteği</a:t>
            </a:r>
            <a:endParaRPr lang="tr-TR" dirty="0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621258" y="884459"/>
            <a:ext cx="5378098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3200" b="1" i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Yetkili Organizatörler</a:t>
            </a:r>
            <a:endParaRPr lang="tr-TR" sz="3200" i="1" dirty="0" smtClean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9" name="Group 130"/>
          <p:cNvGraphicFramePr>
            <a:graphicFrameLocks noGrp="1"/>
          </p:cNvGraphicFramePr>
          <p:nvPr>
            <p:extLst/>
          </p:nvPr>
        </p:nvGraphicFramePr>
        <p:xfrm>
          <a:off x="621258" y="1505639"/>
          <a:ext cx="7920682" cy="4902752"/>
        </p:xfrm>
        <a:graphic>
          <a:graphicData uri="http://schemas.openxmlformats.org/drawingml/2006/table">
            <a:tbl>
              <a:tblPr/>
              <a:tblGrid>
                <a:gridCol w="932331"/>
                <a:gridCol w="6988351"/>
              </a:tblGrid>
              <a:tr h="50655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8" marR="91448" marT="45706" marB="4570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0102B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YURT DIŞI FUAR ORGANİZATÖRÜ KURULUŞ ÜNVANI</a:t>
                      </a:r>
                    </a:p>
                  </a:txBody>
                  <a:tcPr marL="91448" marR="91448" marT="45706" marB="4570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63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</a:t>
                      </a:r>
                      <a:endParaRPr kumimoji="1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8" marR="91448" marT="45706" marB="457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 smtClean="0">
                          <a:effectLst/>
                          <a:latin typeface="+mn-lt"/>
                        </a:rPr>
                        <a:t> AKDENİZ </a:t>
                      </a:r>
                      <a:r>
                        <a:rPr lang="tr-TR" sz="1400" b="1" i="0" u="none" strike="noStrike" dirty="0">
                          <a:effectLst/>
                          <a:latin typeface="+mn-lt"/>
                        </a:rPr>
                        <a:t>İHRACATÇI BİRLİKLERİ GENEL SEKRETERLİĞİ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9191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</a:t>
                      </a:r>
                    </a:p>
                  </a:txBody>
                  <a:tcPr marL="91448" marR="91448" marT="45706" marB="457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 smtClean="0">
                          <a:effectLst/>
                          <a:latin typeface="+mn-lt"/>
                        </a:rPr>
                        <a:t> BATI AKDENİZ İHRACATÇILAR BİRLİĞİ GENEL SEKRETERLİĞİ </a:t>
                      </a:r>
                      <a:endParaRPr lang="tr-TR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600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</a:t>
                      </a:r>
                      <a:endParaRPr kumimoji="1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8" marR="91448" marT="45706" marB="457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 smtClean="0">
                          <a:effectLst/>
                          <a:latin typeface="+mn-lt"/>
                        </a:rPr>
                        <a:t> EGE </a:t>
                      </a:r>
                      <a:r>
                        <a:rPr lang="tr-TR" sz="1400" b="1" i="0" u="none" strike="noStrike" dirty="0">
                          <a:effectLst/>
                          <a:latin typeface="+mn-lt"/>
                        </a:rPr>
                        <a:t>İHRACATÇI BİRLİKLERİ GENEL SEKRETERLİĞİ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9600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</a:t>
                      </a:r>
                      <a:endParaRPr kumimoji="1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8" marR="91448" marT="45706" marB="457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 smtClean="0">
                          <a:effectLst/>
                          <a:latin typeface="+mn-lt"/>
                        </a:rPr>
                        <a:t> İSTANBUL </a:t>
                      </a:r>
                      <a:r>
                        <a:rPr lang="tr-TR" sz="1400" b="1" i="0" u="none" strike="noStrike" dirty="0">
                          <a:effectLst/>
                          <a:latin typeface="+mn-lt"/>
                        </a:rPr>
                        <a:t>İHRACATÇI BİRLİKLERİ GENEL SEKRETERLİĞİ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978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</a:t>
                      </a:r>
                      <a:endParaRPr kumimoji="1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8" marR="91448" marT="45706" marB="457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 smtClean="0">
                          <a:effectLst/>
                          <a:latin typeface="+mn-lt"/>
                        </a:rPr>
                        <a:t> İSTANBUL </a:t>
                      </a:r>
                      <a:r>
                        <a:rPr lang="tr-TR" sz="1400" b="1" i="0" u="none" strike="noStrike" dirty="0">
                          <a:effectLst/>
                          <a:latin typeface="+mn-lt"/>
                        </a:rPr>
                        <a:t>MADEN VE METALLER İHRACATÇI BİRLİKLERİ GENEL </a:t>
                      </a:r>
                      <a:r>
                        <a:rPr lang="tr-TR" sz="1400" b="1" i="0" u="none" strike="noStrike" dirty="0" smtClean="0">
                          <a:effectLst/>
                          <a:latin typeface="+mn-lt"/>
                        </a:rPr>
                        <a:t> SEKRETERLİĞİ</a:t>
                      </a:r>
                      <a:endParaRPr lang="tr-TR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9336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6</a:t>
                      </a:r>
                      <a:endParaRPr kumimoji="1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8" marR="91448" marT="45706" marB="457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 smtClean="0">
                          <a:effectLst/>
                          <a:latin typeface="+mn-lt"/>
                        </a:rPr>
                        <a:t> İSTANBUL </a:t>
                      </a:r>
                      <a:r>
                        <a:rPr lang="tr-TR" sz="1400" b="1" i="0" u="none" strike="noStrike" dirty="0">
                          <a:effectLst/>
                          <a:latin typeface="+mn-lt"/>
                        </a:rPr>
                        <a:t>TEKSTİL VE KONFEKSİYON İHRACATÇI BİRLİKLERİ GENEL SEKRETERLİĞİ                   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600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7</a:t>
                      </a:r>
                      <a:endParaRPr kumimoji="1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8" marR="91448" marT="45706" marB="457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 smtClean="0">
                          <a:effectLst/>
                          <a:latin typeface="+mn-lt"/>
                        </a:rPr>
                        <a:t> İSTANBUL </a:t>
                      </a:r>
                      <a:r>
                        <a:rPr lang="tr-TR" sz="1400" b="1" i="0" u="none" strike="noStrike" dirty="0">
                          <a:effectLst/>
                          <a:latin typeface="+mn-lt"/>
                        </a:rPr>
                        <a:t>TİCARET ODASI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9336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8</a:t>
                      </a:r>
                    </a:p>
                  </a:txBody>
                  <a:tcPr marL="91448" marR="91448" marT="45706" marB="457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 smtClean="0">
                          <a:effectLst/>
                          <a:latin typeface="+mn-lt"/>
                        </a:rPr>
                        <a:t> ORTA </a:t>
                      </a:r>
                      <a:r>
                        <a:rPr lang="tr-TR" sz="1400" b="1" i="0" u="none" strike="noStrike" dirty="0">
                          <a:effectLst/>
                          <a:latin typeface="+mn-lt"/>
                        </a:rPr>
                        <a:t>ANADOLU İHRACATÇI BİRLİKLERİ GENEL SEKRETERLİĞİ 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336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9</a:t>
                      </a:r>
                      <a:endParaRPr kumimoji="1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8" marR="91448" marT="45706" marB="457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 smtClean="0">
                          <a:effectLst/>
                          <a:latin typeface="+mn-lt"/>
                        </a:rPr>
                        <a:t> ULUDAĞ </a:t>
                      </a:r>
                      <a:r>
                        <a:rPr lang="tr-TR" sz="1400" b="1" i="0" u="none" strike="noStrike" dirty="0">
                          <a:effectLst/>
                          <a:latin typeface="+mn-lt"/>
                        </a:rPr>
                        <a:t>İHRACATÇI BİRLİKLERİ GENEL SEKRETERLİĞİ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Resi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5571" y="301021"/>
            <a:ext cx="822866" cy="535691"/>
          </a:xfrm>
          <a:prstGeom prst="rect">
            <a:avLst/>
          </a:prstGeom>
        </p:spPr>
      </p:pic>
      <p:sp>
        <p:nvSpPr>
          <p:cNvPr id="11" name="Footer Placeholder 3"/>
          <p:cNvSpPr txBox="1">
            <a:spLocks noGrp="1"/>
          </p:cNvSpPr>
          <p:nvPr/>
        </p:nvSpPr>
        <p:spPr>
          <a:xfrm>
            <a:off x="1828800" y="6524625"/>
            <a:ext cx="5672138" cy="252413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tr-TR" sz="1600" b="1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T.C. EKONOMİ BAKANLIĞI</a:t>
            </a:r>
            <a:endParaRPr lang="en-US" sz="1600" b="1" dirty="0"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778764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2"/>
          <p:cNvSpPr>
            <a:spLocks noGrp="1"/>
          </p:cNvSpPr>
          <p:nvPr>
            <p:ph type="title"/>
          </p:nvPr>
        </p:nvSpPr>
        <p:spPr>
          <a:xfrm>
            <a:off x="1048710" y="332712"/>
            <a:ext cx="8028383" cy="396000"/>
          </a:xfrm>
        </p:spPr>
        <p:txBody>
          <a:bodyPr/>
          <a:lstStyle/>
          <a:p>
            <a:r>
              <a:rPr lang="tr-TR" dirty="0" smtClean="0"/>
              <a:t>Yurt Dışı Fuar Desteği</a:t>
            </a:r>
            <a:endParaRPr lang="tr-TR" dirty="0"/>
          </a:p>
        </p:txBody>
      </p:sp>
      <p:cxnSp>
        <p:nvCxnSpPr>
          <p:cNvPr id="14" name="Düz Bağlayıcı 13"/>
          <p:cNvCxnSpPr/>
          <p:nvPr/>
        </p:nvCxnSpPr>
        <p:spPr>
          <a:xfrm>
            <a:off x="100362" y="5183198"/>
            <a:ext cx="8945368" cy="0"/>
          </a:xfrm>
          <a:prstGeom prst="line">
            <a:avLst/>
          </a:prstGeom>
          <a:ln w="76200">
            <a:solidFill>
              <a:srgbClr val="EAEA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o 11"/>
          <p:cNvGraphicFramePr>
            <a:graphicFrameLocks noGrp="1"/>
          </p:cNvGraphicFramePr>
          <p:nvPr>
            <p:extLst/>
          </p:nvPr>
        </p:nvGraphicFramePr>
        <p:xfrm>
          <a:off x="101209" y="962414"/>
          <a:ext cx="8945368" cy="55622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1519"/>
                <a:gridCol w="1660314"/>
                <a:gridCol w="1072993"/>
                <a:gridCol w="1072993"/>
                <a:gridCol w="831905"/>
                <a:gridCol w="941356"/>
                <a:gridCol w="1084288"/>
              </a:tblGrid>
              <a:tr h="315778">
                <a:tc rowSpan="3">
                  <a:txBody>
                    <a:bodyPr/>
                    <a:lstStyle/>
                    <a:p>
                      <a:endParaRPr lang="tr-TR" sz="11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/>
                        <a:t>Bireysel Katılım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tr-TR" sz="1200" b="1" dirty="0" smtClean="0"/>
                        <a:t>Yurt Dışı Fuar Organizasyonları</a:t>
                      </a:r>
                      <a:endParaRPr lang="tr-TR" sz="12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65617">
                <a:tc vMerge="1">
                  <a:txBody>
                    <a:bodyPr/>
                    <a:lstStyle/>
                    <a:p>
                      <a:endParaRPr lang="tr-TR" sz="1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tr-TR" sz="1200" b="1" dirty="0" smtClean="0"/>
                        <a:t>Destek Oranı</a:t>
                      </a:r>
                      <a:endParaRPr lang="tr-TR" sz="1200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tr-TR" sz="1200" b="1" dirty="0" smtClean="0"/>
                        <a:t>Destek Tutarı</a:t>
                      </a:r>
                      <a:endParaRPr lang="tr-TR" sz="12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tr-TR" sz="1200" b="1" dirty="0" err="1" smtClean="0"/>
                        <a:t>Sektörel</a:t>
                      </a:r>
                      <a:r>
                        <a:rPr lang="tr-TR" sz="1200" b="1" dirty="0" smtClean="0"/>
                        <a:t> </a:t>
                      </a:r>
                      <a:endParaRPr lang="tr-TR" sz="12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tr-TR" sz="1200" b="1" dirty="0" smtClean="0"/>
                        <a:t>Genel</a:t>
                      </a:r>
                      <a:endParaRPr lang="tr-TR" sz="12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1589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b="1" dirty="0" smtClean="0"/>
                        <a:t>Destek Oranı</a:t>
                      </a:r>
                      <a:endParaRPr lang="tr-TR" sz="12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200" b="1" dirty="0" smtClean="0"/>
                        <a:t>Destek Tutarı</a:t>
                      </a:r>
                      <a:endParaRPr lang="tr-TR" sz="12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200" b="1" dirty="0" smtClean="0"/>
                        <a:t>Destek Oranı</a:t>
                      </a:r>
                      <a:endParaRPr lang="tr-TR" sz="12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200" b="1" dirty="0" smtClean="0"/>
                        <a:t>Destek Tutarı</a:t>
                      </a:r>
                      <a:endParaRPr lang="tr-TR" sz="12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0691">
                <a:tc>
                  <a:txBody>
                    <a:bodyPr/>
                    <a:lstStyle/>
                    <a:p>
                      <a:r>
                        <a:rPr lang="tr-TR" sz="1100" dirty="0" smtClean="0"/>
                        <a:t>Normal Fuar Katılımcısı</a:t>
                      </a:r>
                      <a:endParaRPr lang="tr-TR" sz="11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100" dirty="0" smtClean="0"/>
                        <a:t> %50</a:t>
                      </a:r>
                      <a:endParaRPr lang="tr-TR" sz="1100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r>
                        <a:rPr lang="tr-TR" sz="1100" dirty="0" smtClean="0"/>
                        <a:t>15.000 $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dirty="0" smtClean="0"/>
                        <a:t>%50</a:t>
                      </a:r>
                      <a:endParaRPr lang="tr-TR" sz="11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dirty="0" smtClean="0"/>
                        <a:t>15.000 $</a:t>
                      </a:r>
                    </a:p>
                    <a:p>
                      <a:endParaRPr lang="tr-TR" sz="11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100" dirty="0" smtClean="0"/>
                        <a:t>%50</a:t>
                      </a:r>
                      <a:endParaRPr lang="tr-TR" sz="11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r>
                        <a:rPr lang="tr-TR" sz="1100" dirty="0" smtClean="0"/>
                        <a:t>10.000$</a:t>
                      </a:r>
                      <a:endParaRPr lang="tr-TR" sz="11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6471">
                <a:tc>
                  <a:txBody>
                    <a:bodyPr/>
                    <a:lstStyle/>
                    <a:p>
                      <a:r>
                        <a:rPr lang="tr-TR" sz="1100" dirty="0" smtClean="0"/>
                        <a:t>SDŞ</a:t>
                      </a:r>
                      <a:endParaRPr lang="tr-TR" sz="11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100" dirty="0" smtClean="0"/>
                        <a:t>%75 </a:t>
                      </a:r>
                    </a:p>
                    <a:p>
                      <a:r>
                        <a:rPr lang="tr-TR" sz="1000" i="1" dirty="0" smtClean="0"/>
                        <a:t>*</a:t>
                      </a:r>
                      <a:r>
                        <a:rPr lang="tr-TR" sz="1000" i="1" baseline="0" dirty="0" smtClean="0"/>
                        <a:t> B</a:t>
                      </a:r>
                      <a:r>
                        <a:rPr lang="tr-TR" sz="1000" i="1" dirty="0" smtClean="0"/>
                        <a:t>oş Alan Kirasının %100’ü</a:t>
                      </a:r>
                      <a:endParaRPr lang="tr-TR" sz="1000" i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dirty="0" smtClean="0"/>
                        <a:t>%75</a:t>
                      </a:r>
                      <a:endParaRPr lang="tr-TR" sz="11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dirty="0" smtClean="0"/>
                        <a:t>%75</a:t>
                      </a:r>
                      <a:endParaRPr lang="tr-TR" sz="11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80691">
                <a:tc>
                  <a:txBody>
                    <a:bodyPr/>
                    <a:lstStyle/>
                    <a:p>
                      <a:r>
                        <a:rPr lang="tr-TR" sz="1100" dirty="0" smtClean="0"/>
                        <a:t>Üretici İmalatçı Organizasyonu</a:t>
                      </a:r>
                      <a:endParaRPr lang="tr-TR" sz="11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100" dirty="0" smtClean="0"/>
                        <a:t>%75</a:t>
                      </a:r>
                      <a:endParaRPr lang="tr-TR" sz="11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dirty="0" smtClean="0"/>
                        <a:t>%75</a:t>
                      </a:r>
                      <a:endParaRPr lang="tr-TR" sz="11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dirty="0" smtClean="0"/>
                        <a:t>%75</a:t>
                      </a:r>
                      <a:endParaRPr lang="tr-TR" sz="11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80691">
                <a:tc>
                  <a:txBody>
                    <a:bodyPr/>
                    <a:lstStyle/>
                    <a:p>
                      <a:r>
                        <a:rPr lang="tr-TR" sz="1100" dirty="0" smtClean="0"/>
                        <a:t>Belirli</a:t>
                      </a:r>
                      <a:r>
                        <a:rPr lang="tr-TR" sz="1100" baseline="0" dirty="0" smtClean="0"/>
                        <a:t> </a:t>
                      </a:r>
                      <a:r>
                        <a:rPr lang="tr-TR" sz="1100" dirty="0" smtClean="0"/>
                        <a:t>Sektörlerdeki Katılımcılar</a:t>
                      </a:r>
                      <a:endParaRPr lang="tr-TR" sz="11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100" dirty="0" smtClean="0"/>
                        <a:t>%75</a:t>
                      </a:r>
                      <a:endParaRPr lang="tr-TR" sz="11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dirty="0" smtClean="0"/>
                        <a:t>%75</a:t>
                      </a:r>
                      <a:endParaRPr lang="tr-TR" sz="11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dirty="0" smtClean="0"/>
                        <a:t>%75</a:t>
                      </a:r>
                      <a:endParaRPr lang="tr-TR" sz="11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21037">
                <a:tc>
                  <a:txBody>
                    <a:bodyPr/>
                    <a:lstStyle/>
                    <a:p>
                      <a:r>
                        <a:rPr lang="tr-TR" sz="1100" dirty="0" smtClean="0"/>
                        <a:t>Hedef Ülke Desteği Kapsamında Katılım</a:t>
                      </a:r>
                      <a:endParaRPr lang="tr-TR" sz="11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100" dirty="0" smtClean="0"/>
                        <a:t>%70</a:t>
                      </a:r>
                      <a:endParaRPr lang="tr-TR" sz="11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dirty="0" smtClean="0"/>
                        <a:t>%70</a:t>
                      </a:r>
                      <a:endParaRPr lang="tr-TR" sz="11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dirty="0" smtClean="0"/>
                        <a:t>%70</a:t>
                      </a:r>
                      <a:endParaRPr lang="tr-TR" sz="11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995167">
                <a:tc>
                  <a:txBody>
                    <a:bodyPr/>
                    <a:lstStyle/>
                    <a:p>
                      <a:r>
                        <a:rPr lang="tr-TR" sz="1100" dirty="0" smtClean="0"/>
                        <a:t>Prestijli Fuar</a:t>
                      </a:r>
                      <a:r>
                        <a:rPr lang="tr-TR" sz="1100" baseline="0" dirty="0" smtClean="0"/>
                        <a:t> Desteği Kapsamında Katılım Halinde</a:t>
                      </a:r>
                    </a:p>
                    <a:p>
                      <a:endParaRPr lang="tr-TR" sz="11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100" dirty="0" smtClean="0"/>
                        <a:t>%50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dirty="0" smtClean="0"/>
                        <a:t>50.000 $*</a:t>
                      </a:r>
                    </a:p>
                    <a:p>
                      <a:r>
                        <a:rPr lang="tr-TR" sz="1000" i="1" dirty="0" smtClean="0"/>
                        <a:t>*Yılda en fazla 2 kez</a:t>
                      </a:r>
                    </a:p>
                    <a:p>
                      <a:r>
                        <a:rPr lang="tr-TR" sz="1000" i="1" dirty="0" smtClean="0"/>
                        <a:t>Prestijli</a:t>
                      </a:r>
                      <a:r>
                        <a:rPr lang="tr-TR" sz="1000" i="1" baseline="0" dirty="0" smtClean="0"/>
                        <a:t> Fuar Desteğinden yararlanılabilir.</a:t>
                      </a:r>
                      <a:endParaRPr lang="tr-TR" sz="1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dirty="0" smtClean="0"/>
                        <a:t>%50</a:t>
                      </a:r>
                      <a:endParaRPr lang="tr-TR" sz="11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100" dirty="0" smtClean="0"/>
                        <a:t>50.000 $</a:t>
                      </a:r>
                      <a:endParaRPr lang="tr-TR" sz="11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100" dirty="0" smtClean="0"/>
                        <a:t>-</a:t>
                      </a:r>
                      <a:endParaRPr lang="tr-TR" sz="11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100" dirty="0" smtClean="0"/>
                        <a:t>-</a:t>
                      </a:r>
                      <a:endParaRPr lang="tr-TR" sz="11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2505">
                <a:tc>
                  <a:txBody>
                    <a:bodyPr/>
                    <a:lstStyle/>
                    <a:p>
                      <a:r>
                        <a:rPr lang="tr-TR" sz="1100" dirty="0" smtClean="0"/>
                        <a:t>Organizatör Tanıtım Desteği</a:t>
                      </a:r>
                      <a:endParaRPr lang="tr-TR" sz="11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100" dirty="0" smtClean="0"/>
                        <a:t>-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dirty="0" smtClean="0"/>
                        <a:t>-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dirty="0" smtClean="0"/>
                        <a:t>%75</a:t>
                      </a:r>
                      <a:endParaRPr lang="tr-TR" sz="11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100" dirty="0" smtClean="0"/>
                        <a:t>120.000 $</a:t>
                      </a:r>
                      <a:endParaRPr lang="tr-TR" sz="11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100" dirty="0" smtClean="0"/>
                        <a:t>%75</a:t>
                      </a:r>
                      <a:endParaRPr lang="tr-TR" sz="11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100" dirty="0" smtClean="0"/>
                        <a:t>80.000 $</a:t>
                      </a:r>
                      <a:endParaRPr lang="tr-TR" sz="11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58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dirty="0" smtClean="0"/>
                        <a:t>Organizatör İlave Tanıtım Desteği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100" dirty="0" smtClean="0"/>
                        <a:t>-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dirty="0" smtClean="0"/>
                        <a:t>-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dirty="0" smtClean="0"/>
                        <a:t>%75</a:t>
                      </a:r>
                    </a:p>
                    <a:p>
                      <a:endParaRPr lang="tr-TR" sz="11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100" dirty="0" smtClean="0"/>
                        <a:t>80.000 $</a:t>
                      </a:r>
                      <a:endParaRPr lang="tr-TR" sz="11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1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1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r>
                        <a:rPr lang="tr-TR" sz="1100" b="1" dirty="0" smtClean="0">
                          <a:solidFill>
                            <a:schemeClr val="tx1"/>
                          </a:solidFill>
                        </a:rPr>
                        <a:t>İlave Nakliye Desteği</a:t>
                      </a:r>
                      <a:endParaRPr lang="tr-TR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altLang="tr-TR" sz="1000" b="0" i="1" dirty="0" smtClean="0">
                          <a:solidFill>
                            <a:schemeClr val="tx1"/>
                          </a:solidFill>
                        </a:rPr>
                        <a:t>Nakliye masraflarının destek kapsamında bulunmayan kısmının</a:t>
                      </a:r>
                      <a:r>
                        <a:rPr lang="tr-TR" altLang="tr-TR" sz="10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altLang="tr-TR" sz="1100" b="0" dirty="0" smtClean="0">
                          <a:solidFill>
                            <a:schemeClr val="tx1"/>
                          </a:solidFill>
                        </a:rPr>
                        <a:t>%50’si</a:t>
                      </a:r>
                      <a:endParaRPr lang="tr-TR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100" dirty="0" smtClean="0">
                          <a:solidFill>
                            <a:schemeClr val="tx1"/>
                          </a:solidFill>
                        </a:rPr>
                        <a:t>6.000 $</a:t>
                      </a:r>
                      <a:endParaRPr lang="tr-T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tr-TR" altLang="tr-TR" sz="1100" dirty="0" smtClean="0">
                          <a:solidFill>
                            <a:schemeClr val="tx1"/>
                          </a:solidFill>
                        </a:rPr>
                        <a:t>Doğal taş, </a:t>
                      </a:r>
                      <a:r>
                        <a:rPr lang="tr-TR" altLang="tr-TR" sz="1100" dirty="0" err="1" smtClean="0">
                          <a:solidFill>
                            <a:schemeClr val="tx1"/>
                          </a:solidFill>
                        </a:rPr>
                        <a:t>seramik,mobilya,otomotiv</a:t>
                      </a:r>
                      <a:r>
                        <a:rPr lang="tr-TR" altLang="tr-TR" sz="1100" dirty="0" smtClean="0">
                          <a:solidFill>
                            <a:schemeClr val="tx1"/>
                          </a:solidFill>
                        </a:rPr>
                        <a:t> yan sanayi, elektronik, beyaz eşya, endüstriyel mutfak eşyaları, mücevherat, halı  sektörü</a:t>
                      </a:r>
                      <a:endParaRPr lang="tr-T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sz="1000" dirty="0"/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r>
                        <a:rPr lang="tr-TR" sz="1100" b="1" dirty="0" smtClean="0">
                          <a:solidFill>
                            <a:schemeClr val="tx1"/>
                          </a:solidFill>
                        </a:rPr>
                        <a:t>İlave Nakliye Desteği</a:t>
                      </a:r>
                      <a:endParaRPr lang="tr-TR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altLang="tr-TR" sz="1000" b="0" i="1" dirty="0" smtClean="0">
                          <a:solidFill>
                            <a:schemeClr val="tx1"/>
                          </a:solidFill>
                        </a:rPr>
                        <a:t>Nakliye masraflarının destek kapsamında bulunmayan kısmının </a:t>
                      </a:r>
                      <a:r>
                        <a:rPr lang="tr-TR" altLang="tr-TR" sz="1100" b="0" dirty="0" smtClean="0">
                          <a:solidFill>
                            <a:schemeClr val="tx1"/>
                          </a:solidFill>
                        </a:rPr>
                        <a:t>%50’si</a:t>
                      </a:r>
                      <a:endParaRPr lang="tr-TR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100" dirty="0" smtClean="0">
                          <a:solidFill>
                            <a:schemeClr val="tx1"/>
                          </a:solidFill>
                        </a:rPr>
                        <a:t>10.000 $</a:t>
                      </a:r>
                      <a:endParaRPr lang="tr-T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tr-TR" altLang="tr-TR" sz="1100" dirty="0" smtClean="0">
                          <a:solidFill>
                            <a:schemeClr val="tx1"/>
                          </a:solidFill>
                        </a:rPr>
                        <a:t>Komple tesis imalatı, makine, yat imalatı, otomotiv ana sanayi sektörü</a:t>
                      </a:r>
                      <a:endParaRPr lang="tr-T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sz="10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3" name="Düz Bağlayıcı 32"/>
          <p:cNvCxnSpPr/>
          <p:nvPr/>
        </p:nvCxnSpPr>
        <p:spPr>
          <a:xfrm>
            <a:off x="100362" y="5379973"/>
            <a:ext cx="8900763" cy="0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ayt Numarası Yer Tutucus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EDFEA5-6A27-4F64-B93A-2946D38D18B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9" name="Footer Placeholder 3"/>
          <p:cNvSpPr txBox="1">
            <a:spLocks noGrp="1"/>
          </p:cNvSpPr>
          <p:nvPr/>
        </p:nvSpPr>
        <p:spPr>
          <a:xfrm>
            <a:off x="1828800" y="6524625"/>
            <a:ext cx="5672138" cy="252413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tr-TR" sz="1600" b="1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T.C. EKONOMİ BAKANLIĞI</a:t>
            </a:r>
            <a:endParaRPr lang="en-US" sz="1600" b="1" dirty="0"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5824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smtClean="0"/>
              <a:t>BIOFACH Nürnberg-Almanya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1D8E25B-5D1A-4034-83BD-795CD755BDEE}" type="slidenum">
              <a:rPr lang="en-US" altLang="tr-TR" smtClean="0"/>
              <a:pPr>
                <a:defRPr/>
              </a:pPr>
              <a:t>18</a:t>
            </a:fld>
            <a:endParaRPr lang="en-US" altLang="tr-TR"/>
          </a:p>
        </p:txBody>
      </p:sp>
      <p:pic>
        <p:nvPicPr>
          <p:cNvPr id="5" name="Picture 3" descr="C:\Documents and Settings\akyuzfa.DOMAIN\Desktop\secilen resimler\EIB_Biofach (Almanya) 15-18.02.2013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1370"/>
            <a:ext cx="9144000" cy="510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Metin kutusu 6"/>
          <p:cNvSpPr txBox="1"/>
          <p:nvPr/>
        </p:nvSpPr>
        <p:spPr bwMode="auto">
          <a:xfrm>
            <a:off x="1683657" y="6077474"/>
            <a:ext cx="5515429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rtlCol="0">
            <a:spAutoFit/>
          </a:bodyPr>
          <a:lstStyle/>
          <a:p>
            <a:pPr algn="ctr" defTabSz="914400" eaLnBrk="1" hangingPunct="1"/>
            <a:r>
              <a:rPr lang="tr-TR" sz="24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ORGANİZATÖR:EİB</a:t>
            </a:r>
            <a:endParaRPr lang="tr-TR" sz="2400" b="1" u="sng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9482565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FRUIT LOGISTICA Berlin-Almanya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1D8E25B-5D1A-4034-83BD-795CD755BDEE}" type="slidenum">
              <a:rPr lang="en-US" altLang="tr-TR" smtClean="0"/>
              <a:pPr>
                <a:defRPr/>
              </a:pPr>
              <a:t>19</a:t>
            </a:fld>
            <a:endParaRPr lang="en-US" altLang="tr-TR"/>
          </a:p>
        </p:txBody>
      </p:sp>
      <p:pic>
        <p:nvPicPr>
          <p:cNvPr id="5" name="Picture 2" descr="C:\Documents and Settings\akyuzfa.DOMAIN\Desktop\secilen resimler\AKIB_FRUIT LOGISTICA Narenciye Tanıtım grub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14" y="851147"/>
            <a:ext cx="6720341" cy="5040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etin kutusu 5"/>
          <p:cNvSpPr txBox="1"/>
          <p:nvPr/>
        </p:nvSpPr>
        <p:spPr bwMode="auto">
          <a:xfrm>
            <a:off x="3114978" y="5891403"/>
            <a:ext cx="3093811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rtlCol="0">
            <a:spAutoFit/>
          </a:bodyPr>
          <a:lstStyle/>
          <a:p>
            <a:pPr algn="ctr" defTabSz="914400" eaLnBrk="1" hangingPunct="1"/>
            <a:r>
              <a:rPr lang="tr-TR" sz="24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ORGANİZATÖR:AKİB</a:t>
            </a:r>
            <a:endParaRPr lang="tr-TR" sz="2400" b="1" u="sng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4300363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2"/>
          <p:cNvSpPr txBox="1">
            <a:spLocks/>
          </p:cNvSpPr>
          <p:nvPr/>
        </p:nvSpPr>
        <p:spPr bwMode="auto">
          <a:xfrm>
            <a:off x="0" y="298450"/>
            <a:ext cx="9143999" cy="5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defTabSz="4572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tr-TR" altLang="tr-TR" sz="3200" b="1" dirty="0" smtClean="0">
                <a:solidFill>
                  <a:schemeClr val="bg1"/>
                </a:solidFill>
              </a:rPr>
              <a:t>MEVCUT  DESTEKLER </a:t>
            </a:r>
          </a:p>
        </p:txBody>
      </p:sp>
      <p:sp>
        <p:nvSpPr>
          <p:cNvPr id="23567" name="AutoShape 6"/>
          <p:cNvSpPr>
            <a:spLocks/>
          </p:cNvSpPr>
          <p:nvPr/>
        </p:nvSpPr>
        <p:spPr bwMode="auto">
          <a:xfrm>
            <a:off x="971600" y="1600423"/>
            <a:ext cx="360362" cy="4060825"/>
          </a:xfrm>
          <a:prstGeom prst="leftBrace">
            <a:avLst>
              <a:gd name="adj1" fmla="val 26656"/>
              <a:gd name="adj2" fmla="val 50000"/>
            </a:avLst>
          </a:prstGeom>
          <a:noFill/>
          <a:ln w="28575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xtLst/>
        </p:spPr>
        <p:txBody>
          <a:bodyPr wrap="none" lIns="90488" tIns="44450" rIns="90488" bIns="44450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tr-TR" altLang="tr-TR" smtClean="0"/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 rot="16200000">
            <a:off x="-1825228" y="3008436"/>
            <a:ext cx="4689475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tr-TR" altLang="tr-TR" sz="2400" dirty="0"/>
              <a:t>İHRACATA YÖNELİK DEVLET </a:t>
            </a:r>
            <a:r>
              <a:rPr lang="tr-TR" altLang="tr-TR" sz="2400" dirty="0" smtClean="0"/>
              <a:t>YARDIMLARI</a:t>
            </a:r>
            <a:endParaRPr lang="tr-TR" altLang="tr-TR" sz="1600" dirty="0"/>
          </a:p>
        </p:txBody>
      </p:sp>
      <p:grpSp>
        <p:nvGrpSpPr>
          <p:cNvPr id="3" name="Grup 2"/>
          <p:cNvGrpSpPr/>
          <p:nvPr/>
        </p:nvGrpSpPr>
        <p:grpSpPr>
          <a:xfrm>
            <a:off x="1403648" y="1678163"/>
            <a:ext cx="1843091" cy="3103499"/>
            <a:chOff x="1509286" y="1239894"/>
            <a:chExt cx="2261923" cy="3629266"/>
          </a:xfrm>
        </p:grpSpPr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1604963" y="1914822"/>
              <a:ext cx="2063750" cy="2954338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accent2">
                    <a:lumMod val="20000"/>
                    <a:lumOff val="80000"/>
                  </a:schemeClr>
                </a:gs>
                <a:gs pos="0">
                  <a:schemeClr val="bg1"/>
                </a:gs>
              </a:gsLst>
            </a:gradFill>
            <a:ln>
              <a:noFill/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buFont typeface="Arial" panose="020B0604020202020204" pitchFamily="34" charset="0"/>
                <a:buChar char="•"/>
                <a:defRPr/>
              </a:pPr>
              <a:r>
                <a:rPr lang="tr-TR" altLang="tr-TR" sz="1800" b="1" dirty="0" smtClean="0">
                  <a:solidFill>
                    <a:srgbClr val="000000"/>
                  </a:solidFill>
                </a:rPr>
                <a:t>UR-GE</a:t>
              </a:r>
            </a:p>
            <a:p>
              <a:pPr>
                <a:buFont typeface="Arial" panose="020B0604020202020204" pitchFamily="34" charset="0"/>
                <a:buChar char="•"/>
                <a:defRPr/>
              </a:pPr>
              <a:endParaRPr lang="tr-TR" altLang="tr-TR" sz="1800" b="1" dirty="0" smtClean="0">
                <a:solidFill>
                  <a:srgbClr val="000000"/>
                </a:solidFill>
              </a:endParaRPr>
            </a:p>
            <a:p>
              <a:pPr>
                <a:buFont typeface="Arial" panose="020B0604020202020204" pitchFamily="34" charset="0"/>
                <a:buChar char="•"/>
                <a:defRPr/>
              </a:pPr>
              <a:r>
                <a:rPr lang="tr-TR" altLang="tr-TR" sz="1800" b="1" dirty="0" smtClean="0">
                  <a:solidFill>
                    <a:srgbClr val="000000"/>
                  </a:solidFill>
                </a:rPr>
                <a:t>Pazara Giriş Belgeleri</a:t>
              </a:r>
            </a:p>
            <a:p>
              <a:pPr>
                <a:defRPr/>
              </a:pPr>
              <a:endParaRPr lang="tr-TR" altLang="tr-TR" sz="1800" b="1" dirty="0" smtClean="0">
                <a:solidFill>
                  <a:schemeClr val="tx2"/>
                </a:solidFill>
              </a:endParaRPr>
            </a:p>
          </p:txBody>
        </p:sp>
        <p:grpSp>
          <p:nvGrpSpPr>
            <p:cNvPr id="19" name="Grup 18"/>
            <p:cNvGrpSpPr/>
            <p:nvPr/>
          </p:nvGrpSpPr>
          <p:grpSpPr>
            <a:xfrm>
              <a:off x="1509286" y="1239894"/>
              <a:ext cx="2261923" cy="604930"/>
              <a:chOff x="4182" y="1521017"/>
              <a:chExt cx="1619300" cy="1862321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26" name="Düzlem 25"/>
              <p:cNvSpPr/>
              <p:nvPr/>
            </p:nvSpPr>
            <p:spPr>
              <a:xfrm>
                <a:off x="4182" y="1521017"/>
                <a:ext cx="1619300" cy="1862321"/>
              </a:xfrm>
              <a:prstGeom prst="plaque">
                <a:avLst/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3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8" name="Düzlem 4"/>
              <p:cNvSpPr/>
              <p:nvPr/>
            </p:nvSpPr>
            <p:spPr>
              <a:xfrm>
                <a:off x="195023" y="1711858"/>
                <a:ext cx="1237618" cy="1480640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76200" tIns="76200" rIns="76200" bIns="76200" spcCol="1270" anchor="ctr"/>
              <a:lstStyle/>
              <a:p>
                <a:pPr algn="ctr" defTabSz="8890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tr-TR" sz="1400" b="1" dirty="0"/>
                  <a:t>İhracata Hazırlık Destekleri</a:t>
                </a:r>
                <a:endParaRPr lang="en-US" sz="1400" b="1" dirty="0"/>
              </a:p>
            </p:txBody>
          </p:sp>
        </p:grpSp>
      </p:grpSp>
      <p:grpSp>
        <p:nvGrpSpPr>
          <p:cNvPr id="4" name="Grup 3"/>
          <p:cNvGrpSpPr/>
          <p:nvPr/>
        </p:nvGrpSpPr>
        <p:grpSpPr>
          <a:xfrm>
            <a:off x="3716375" y="1643640"/>
            <a:ext cx="1896988" cy="3103457"/>
            <a:chOff x="3900885" y="1239943"/>
            <a:chExt cx="2328068" cy="3629217"/>
          </a:xfrm>
        </p:grpSpPr>
        <p:sp>
          <p:nvSpPr>
            <p:cNvPr id="32773" name="Rectangle 8"/>
            <p:cNvSpPr>
              <a:spLocks noChangeArrowheads="1"/>
            </p:cNvSpPr>
            <p:nvPr/>
          </p:nvSpPr>
          <p:spPr bwMode="auto">
            <a:xfrm>
              <a:off x="4037013" y="1925935"/>
              <a:ext cx="2055812" cy="2943225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0">
                  <a:schemeClr val="bg1"/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</a:gradFill>
            <a:ln>
              <a:noFill/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>
              <a:lvl1pPr marL="142875" indent="-142875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buFont typeface="Arial" panose="020B0604020202020204" pitchFamily="34" charset="0"/>
                <a:buChar char="•"/>
                <a:defRPr/>
              </a:pPr>
              <a:r>
                <a:rPr lang="tr-TR" altLang="tr-TR" sz="1800" b="1" dirty="0" smtClean="0">
                  <a:solidFill>
                    <a:srgbClr val="000000"/>
                  </a:solidFill>
                </a:rPr>
                <a:t>Pazar Araştırması</a:t>
              </a:r>
            </a:p>
            <a:p>
              <a:pPr>
                <a:defRPr/>
              </a:pPr>
              <a:endParaRPr lang="tr-TR" altLang="tr-TR" sz="1800" b="1" dirty="0" smtClean="0">
                <a:solidFill>
                  <a:srgbClr val="000000"/>
                </a:solidFill>
              </a:endParaRPr>
            </a:p>
            <a:p>
              <a:pPr>
                <a:buFont typeface="Arial" panose="020B0604020202020204" pitchFamily="34" charset="0"/>
                <a:buChar char="•"/>
                <a:defRPr/>
              </a:pPr>
              <a:r>
                <a:rPr lang="tr-TR" altLang="tr-TR" sz="1800" b="1" dirty="0" smtClean="0">
                  <a:solidFill>
                    <a:srgbClr val="FF0000"/>
                  </a:solidFill>
                </a:rPr>
                <a:t>Fuarlara Katılım</a:t>
              </a:r>
            </a:p>
            <a:p>
              <a:pPr>
                <a:buFont typeface="Arial" panose="020B0604020202020204" pitchFamily="34" charset="0"/>
                <a:buChar char="•"/>
                <a:defRPr/>
              </a:pPr>
              <a:endParaRPr lang="tr-TR" altLang="tr-TR" sz="1800" b="1" dirty="0" smtClean="0">
                <a:solidFill>
                  <a:srgbClr val="000000"/>
                </a:solidFill>
              </a:endParaRPr>
            </a:p>
            <a:p>
              <a:pPr>
                <a:buFont typeface="Arial" panose="020B0604020202020204" pitchFamily="34" charset="0"/>
                <a:buChar char="•"/>
                <a:defRPr/>
              </a:pPr>
              <a:r>
                <a:rPr lang="tr-TR" altLang="tr-TR" sz="1800" b="1" dirty="0" smtClean="0">
                  <a:solidFill>
                    <a:srgbClr val="000000"/>
                  </a:solidFill>
                </a:rPr>
                <a:t>Yurt Dışı Birim</a:t>
              </a:r>
            </a:p>
          </p:txBody>
        </p:sp>
        <p:grpSp>
          <p:nvGrpSpPr>
            <p:cNvPr id="30" name="Grup 29"/>
            <p:cNvGrpSpPr/>
            <p:nvPr/>
          </p:nvGrpSpPr>
          <p:grpSpPr>
            <a:xfrm>
              <a:off x="3900885" y="1239943"/>
              <a:ext cx="2328068" cy="604930"/>
              <a:chOff x="4182" y="1521017"/>
              <a:chExt cx="1619300" cy="1862321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31" name="Düzlem 30"/>
              <p:cNvSpPr/>
              <p:nvPr/>
            </p:nvSpPr>
            <p:spPr>
              <a:xfrm>
                <a:off x="4182" y="1521017"/>
                <a:ext cx="1619300" cy="1862321"/>
              </a:xfrm>
              <a:prstGeom prst="plaque">
                <a:avLst/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3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2" name="Düzlem 4"/>
              <p:cNvSpPr/>
              <p:nvPr/>
            </p:nvSpPr>
            <p:spPr>
              <a:xfrm>
                <a:off x="195023" y="1711858"/>
                <a:ext cx="1237618" cy="1480640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76200" tIns="76200" rIns="76200" bIns="76200" spcCol="1270" anchor="ctr"/>
              <a:lstStyle/>
              <a:p>
                <a:pPr algn="ctr" defTabSz="8890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tr-TR" sz="1600" b="1" dirty="0"/>
                  <a:t>Pazarlama Destekleri</a:t>
                </a:r>
                <a:endParaRPr lang="en-US" sz="1600" b="1" dirty="0"/>
              </a:p>
            </p:txBody>
          </p:sp>
        </p:grpSp>
      </p:grpSp>
      <p:grpSp>
        <p:nvGrpSpPr>
          <p:cNvPr id="6" name="Grup 5"/>
          <p:cNvGrpSpPr/>
          <p:nvPr/>
        </p:nvGrpSpPr>
        <p:grpSpPr>
          <a:xfrm>
            <a:off x="6228185" y="1709378"/>
            <a:ext cx="2304254" cy="3103450"/>
            <a:chOff x="6378479" y="1239943"/>
            <a:chExt cx="2638617" cy="3601435"/>
          </a:xfrm>
        </p:grpSpPr>
        <p:sp>
          <p:nvSpPr>
            <p:cNvPr id="22" name="Rectangle 8"/>
            <p:cNvSpPr>
              <a:spLocks noChangeArrowheads="1"/>
            </p:cNvSpPr>
            <p:nvPr/>
          </p:nvSpPr>
          <p:spPr bwMode="auto">
            <a:xfrm>
              <a:off x="6494463" y="1942603"/>
              <a:ext cx="2406650" cy="2898775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</a:gradFill>
            <a:ln>
              <a:noFill/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>
              <a:lvl1pPr marL="142875" indent="-142875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buFont typeface="Arial" panose="020B0604020202020204" pitchFamily="34" charset="0"/>
                <a:buChar char="•"/>
                <a:defRPr/>
              </a:pPr>
              <a:r>
                <a:rPr lang="tr-TR" altLang="tr-TR" sz="1800" b="1" dirty="0" smtClean="0">
                  <a:solidFill>
                    <a:srgbClr val="000000"/>
                  </a:solidFill>
                </a:rPr>
                <a:t>Tasarım</a:t>
              </a:r>
            </a:p>
            <a:p>
              <a:pPr>
                <a:defRPr/>
              </a:pPr>
              <a:endParaRPr lang="tr-TR" altLang="tr-TR" sz="1800" b="1" dirty="0" smtClean="0">
                <a:solidFill>
                  <a:srgbClr val="000000"/>
                </a:solidFill>
              </a:endParaRPr>
            </a:p>
            <a:p>
              <a:pPr>
                <a:buFont typeface="Arial" panose="020B0604020202020204" pitchFamily="34" charset="0"/>
                <a:buChar char="•"/>
                <a:defRPr/>
              </a:pPr>
              <a:r>
                <a:rPr lang="tr-TR" altLang="tr-TR" sz="1800" b="1" dirty="0" smtClean="0">
                  <a:solidFill>
                    <a:srgbClr val="000000"/>
                  </a:solidFill>
                </a:rPr>
                <a:t>Marka - </a:t>
              </a:r>
              <a:r>
                <a:rPr lang="tr-TR" altLang="tr-TR" sz="1800" b="1" dirty="0" err="1" smtClean="0">
                  <a:solidFill>
                    <a:srgbClr val="000000"/>
                  </a:solidFill>
                </a:rPr>
                <a:t>Turquality</a:t>
              </a:r>
              <a:endParaRPr lang="tr-TR" altLang="tr-TR" sz="1800" b="1" dirty="0" smtClean="0">
                <a:solidFill>
                  <a:srgbClr val="000000"/>
                </a:solidFill>
              </a:endParaRPr>
            </a:p>
            <a:p>
              <a:pPr>
                <a:buFont typeface="Arial" panose="020B0604020202020204" pitchFamily="34" charset="0"/>
                <a:buChar char="•"/>
                <a:defRPr/>
              </a:pPr>
              <a:endParaRPr lang="tr-TR" altLang="tr-TR" sz="1400" b="1" dirty="0" smtClean="0">
                <a:solidFill>
                  <a:schemeClr val="tx2"/>
                </a:solidFill>
              </a:endParaRPr>
            </a:p>
            <a:p>
              <a:pPr>
                <a:defRPr/>
              </a:pPr>
              <a:endParaRPr lang="tr-TR" altLang="tr-TR" sz="1400" b="1" dirty="0" smtClean="0">
                <a:solidFill>
                  <a:schemeClr val="tx2"/>
                </a:solidFill>
              </a:endParaRPr>
            </a:p>
          </p:txBody>
        </p:sp>
        <p:pic>
          <p:nvPicPr>
            <p:cNvPr id="29" name="Picture 91" descr="TQ_logo_dikdörtgen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061200" y="3725863"/>
              <a:ext cx="931863" cy="363537"/>
            </a:xfrm>
            <a:prstGeom prst="rect">
              <a:avLst/>
            </a:prstGeom>
            <a:noFill/>
            <a:ln w="9525">
              <a:solidFill>
                <a:schemeClr val="accent5"/>
              </a:solidFill>
              <a:miter lim="800000"/>
              <a:headEnd/>
              <a:tailEnd/>
            </a:ln>
          </p:spPr>
        </p:pic>
        <p:grpSp>
          <p:nvGrpSpPr>
            <p:cNvPr id="33" name="Grup 32"/>
            <p:cNvGrpSpPr/>
            <p:nvPr/>
          </p:nvGrpSpPr>
          <p:grpSpPr>
            <a:xfrm>
              <a:off x="6378479" y="1239943"/>
              <a:ext cx="2638617" cy="604930"/>
              <a:chOff x="4182" y="1521017"/>
              <a:chExt cx="1619300" cy="1862321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34" name="Düzlem 33"/>
              <p:cNvSpPr/>
              <p:nvPr/>
            </p:nvSpPr>
            <p:spPr>
              <a:xfrm>
                <a:off x="4182" y="1521017"/>
                <a:ext cx="1619300" cy="1862321"/>
              </a:xfrm>
              <a:prstGeom prst="plaque">
                <a:avLst/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3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" name="Düzlem 4"/>
              <p:cNvSpPr/>
              <p:nvPr/>
            </p:nvSpPr>
            <p:spPr>
              <a:xfrm>
                <a:off x="142849" y="1711858"/>
                <a:ext cx="1340453" cy="1480640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76200" tIns="76200" rIns="76200" bIns="76200" spcCol="1270" anchor="ctr"/>
              <a:lstStyle/>
              <a:p>
                <a:pPr algn="ctr" defTabSz="8890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tr-TR" sz="1400" b="1" dirty="0"/>
                  <a:t>Yüksek Katma Değere Yönelik Destekler</a:t>
                </a:r>
                <a:endParaRPr lang="en-US" sz="1400" b="1" dirty="0"/>
              </a:p>
            </p:txBody>
          </p:sp>
        </p:grpSp>
      </p:grpSp>
      <p:sp>
        <p:nvSpPr>
          <p:cNvPr id="2" name="Sağ Ok 1"/>
          <p:cNvSpPr/>
          <p:nvPr/>
        </p:nvSpPr>
        <p:spPr>
          <a:xfrm>
            <a:off x="3623765" y="3189812"/>
            <a:ext cx="244583" cy="345777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40" name="Sağ Ok 39"/>
          <p:cNvSpPr/>
          <p:nvPr/>
        </p:nvSpPr>
        <p:spPr>
          <a:xfrm>
            <a:off x="6012160" y="3195369"/>
            <a:ext cx="244583" cy="345777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pic>
        <p:nvPicPr>
          <p:cNvPr id="25" name="Resim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953309" cy="628713"/>
          </a:xfrm>
          <a:prstGeom prst="rect">
            <a:avLst/>
          </a:prstGeom>
        </p:spPr>
      </p:pic>
      <p:sp>
        <p:nvSpPr>
          <p:cNvPr id="27" name="Slayt Numarası Yer Tutucusu 2"/>
          <p:cNvSpPr>
            <a:spLocks noGrp="1"/>
          </p:cNvSpPr>
          <p:nvPr>
            <p:ph type="sldNum" sz="quarter" idx="10"/>
          </p:nvPr>
        </p:nvSpPr>
        <p:spPr>
          <a:xfrm>
            <a:off x="8537004" y="6525344"/>
            <a:ext cx="571500" cy="252412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914400">
              <a:defRPr/>
            </a:pPr>
            <a:fld id="{F334BFE6-68EA-4803-BC8D-1FF09260BDCF}" type="slidenum">
              <a:rPr lang="en-US" altLang="tr-TR" sz="14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defTabSz="914400">
                <a:defRPr/>
              </a:pPr>
              <a:t>2</a:t>
            </a:fld>
            <a:endParaRPr lang="en-US" altLang="tr-TR" sz="14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" name="Footer Placeholder 3"/>
          <p:cNvSpPr txBox="1">
            <a:spLocks noGrp="1"/>
          </p:cNvSpPr>
          <p:nvPr/>
        </p:nvSpPr>
        <p:spPr>
          <a:xfrm>
            <a:off x="1828800" y="6524625"/>
            <a:ext cx="5672138" cy="252413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tr-TR" sz="1600" b="1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T.C. EKONOMİ BAKANLIĞI</a:t>
            </a:r>
            <a:endParaRPr lang="en-US" sz="1600" b="1" dirty="0"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5571" y="301021"/>
            <a:ext cx="822866" cy="535691"/>
          </a:xfrm>
          <a:prstGeom prst="rect">
            <a:avLst/>
          </a:prstGeom>
        </p:spPr>
      </p:pic>
      <p:sp>
        <p:nvSpPr>
          <p:cNvPr id="38" name="Düzlem 37"/>
          <p:cNvSpPr/>
          <p:nvPr/>
        </p:nvSpPr>
        <p:spPr>
          <a:xfrm>
            <a:off x="1481609" y="4983225"/>
            <a:ext cx="7094824" cy="473209"/>
          </a:xfrm>
          <a:prstGeom prst="plaque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tr-TR" altLang="tr-TR" sz="2000" b="1" dirty="0" smtClean="0">
                <a:solidFill>
                  <a:srgbClr val="FFFFFF"/>
                </a:solidFill>
              </a:rPr>
              <a:t>TARIM ÜRÜNLERİNDE İHRACAT DESTEKLERİ</a:t>
            </a:r>
          </a:p>
        </p:txBody>
      </p:sp>
    </p:spTree>
    <p:extLst>
      <p:ext uri="{BB962C8B-B14F-4D97-AF65-F5344CB8AC3E}">
        <p14:creationId xmlns:p14="http://schemas.microsoft.com/office/powerpoint/2010/main" val="158021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647694" y="512050"/>
            <a:ext cx="8028383" cy="396000"/>
          </a:xfrm>
        </p:spPr>
        <p:txBody>
          <a:bodyPr/>
          <a:lstStyle/>
          <a:p>
            <a:r>
              <a:rPr lang="tr-TR" sz="2400" dirty="0">
                <a:solidFill>
                  <a:prstClr val="white"/>
                </a:solidFill>
              </a:rPr>
              <a:t>TAYLAND TÜRK İHRAÇ ÜRÜNLERİ </a:t>
            </a:r>
            <a:r>
              <a:rPr lang="tr-TR" sz="2400" dirty="0" smtClean="0">
                <a:solidFill>
                  <a:prstClr val="white"/>
                </a:solidFill>
              </a:rPr>
              <a:t>FUARI </a:t>
            </a:r>
            <a:r>
              <a:rPr lang="tr-TR" sz="2400" kern="0" dirty="0" smtClean="0">
                <a:solidFill>
                  <a:prstClr val="white"/>
                </a:solidFill>
              </a:rPr>
              <a:t>Bangkok-Tayland</a:t>
            </a:r>
            <a:r>
              <a:rPr lang="tr-TR" sz="2400" kern="0" dirty="0">
                <a:solidFill>
                  <a:prstClr val="white"/>
                </a:solidFill>
              </a:rPr>
              <a:t/>
            </a:r>
            <a:br>
              <a:rPr lang="tr-TR" sz="2400" kern="0" dirty="0">
                <a:solidFill>
                  <a:prstClr val="white"/>
                </a:solidFill>
              </a:rPr>
            </a:br>
            <a:endParaRPr lang="tr-TR" sz="24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1D8E25B-5D1A-4034-83BD-795CD755BDEE}" type="slidenum">
              <a:rPr lang="en-US" altLang="tr-TR" smtClean="0"/>
              <a:pPr>
                <a:defRPr/>
              </a:pPr>
              <a:t>20</a:t>
            </a:fld>
            <a:endParaRPr lang="en-US" altLang="tr-TR"/>
          </a:p>
        </p:txBody>
      </p:sp>
      <p:pic>
        <p:nvPicPr>
          <p:cNvPr id="5" name="Picture 2" descr="F:\GENEL KONULAR\fuar FOTOGRAFlari\sunum icin secilen fotograflar\ITO_Tayland 1.Turk_Urunleri28_11_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22" y="908050"/>
            <a:ext cx="7248525" cy="5042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etin kutusu 5"/>
          <p:cNvSpPr txBox="1"/>
          <p:nvPr/>
        </p:nvSpPr>
        <p:spPr bwMode="auto">
          <a:xfrm>
            <a:off x="2513769" y="5979886"/>
            <a:ext cx="4296229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rtlCol="0">
            <a:spAutoFit/>
          </a:bodyPr>
          <a:lstStyle/>
          <a:p>
            <a:pPr algn="ctr" defTabSz="914400" eaLnBrk="1" hangingPunct="1"/>
            <a:r>
              <a:rPr lang="tr-TR" sz="24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ORGANİZATÖR:İTO</a:t>
            </a:r>
            <a:endParaRPr lang="tr-TR" sz="2400" b="1" u="sng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1525762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prstClr val="white"/>
                </a:solidFill>
              </a:rPr>
              <a:t>BASRAH BUILDING </a:t>
            </a:r>
            <a:r>
              <a:rPr lang="tr-TR" kern="0" dirty="0" smtClean="0">
                <a:solidFill>
                  <a:prstClr val="white"/>
                </a:solidFill>
              </a:rPr>
              <a:t>Basra-Irak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1D8E25B-5D1A-4034-83BD-795CD755BDEE}" type="slidenum">
              <a:rPr lang="en-US" altLang="tr-TR" smtClean="0"/>
              <a:pPr>
                <a:defRPr/>
              </a:pPr>
              <a:t>21</a:t>
            </a:fld>
            <a:endParaRPr lang="en-US" altLang="tr-TR"/>
          </a:p>
        </p:txBody>
      </p:sp>
      <p:pic>
        <p:nvPicPr>
          <p:cNvPr id="5" name="Picture 2" descr="C:\Documents and Settings\akyuzfa.DOMAIN\Desktop\secilen resimler\PYRAMIDS_BASRAH BUILDING -IRAK-03-06 EKİM 2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14" y="1009547"/>
            <a:ext cx="6618741" cy="4962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etin kutusu 5"/>
          <p:cNvSpPr txBox="1"/>
          <p:nvPr/>
        </p:nvSpPr>
        <p:spPr bwMode="auto">
          <a:xfrm>
            <a:off x="2825827" y="6000294"/>
            <a:ext cx="3672114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rtlCol="0">
            <a:spAutoFit/>
          </a:bodyPr>
          <a:lstStyle/>
          <a:p>
            <a:pPr algn="ctr" defTabSz="914400" eaLnBrk="1" hangingPunct="1"/>
            <a:r>
              <a:rPr lang="tr-TR" sz="24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ORGANİZATÖR:PYRAMIDS</a:t>
            </a:r>
            <a:endParaRPr lang="tr-TR" sz="2400" b="1" u="sng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3901262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prstClr val="white"/>
                </a:solidFill>
              </a:rPr>
              <a:t>GHANA BIG 5 SHOW </a:t>
            </a:r>
            <a:r>
              <a:rPr lang="tr-TR" kern="0" dirty="0" smtClean="0">
                <a:solidFill>
                  <a:prstClr val="white"/>
                </a:solidFill>
              </a:rPr>
              <a:t>Akra-Gana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1D8E25B-5D1A-4034-83BD-795CD755BDEE}" type="slidenum">
              <a:rPr lang="en-US" altLang="tr-TR" smtClean="0"/>
              <a:pPr>
                <a:defRPr/>
              </a:pPr>
              <a:t>22</a:t>
            </a:fld>
            <a:endParaRPr lang="en-US" altLang="tr-TR"/>
          </a:p>
        </p:txBody>
      </p:sp>
      <p:pic>
        <p:nvPicPr>
          <p:cNvPr id="6" name="Picture 2" descr="C:\Documents and Settings\akyuzfa.DOMAIN\Desktop\ilave slaytlar\MERKUR_29AĞUSTOS01EYLÜL-GANA BIG 5SHOW-GANA-AKRA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10" y="1071563"/>
            <a:ext cx="8464550" cy="502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Metin kutusu 6"/>
          <p:cNvSpPr txBox="1"/>
          <p:nvPr/>
        </p:nvSpPr>
        <p:spPr bwMode="auto">
          <a:xfrm>
            <a:off x="3062514" y="6097588"/>
            <a:ext cx="3410857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rtlCol="0">
            <a:spAutoFit/>
          </a:bodyPr>
          <a:lstStyle/>
          <a:p>
            <a:pPr algn="ctr" defTabSz="914400" eaLnBrk="1" hangingPunct="1"/>
            <a:r>
              <a:rPr lang="tr-TR" sz="24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ORGANİZATÖR:MERKÜR</a:t>
            </a:r>
            <a:endParaRPr lang="tr-TR" sz="2400" b="1" u="sng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742152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 Dikdörtgen"/>
          <p:cNvSpPr/>
          <p:nvPr/>
        </p:nvSpPr>
        <p:spPr>
          <a:xfrm>
            <a:off x="899592" y="3782650"/>
            <a:ext cx="7344816" cy="1723549"/>
          </a:xfrm>
          <a:prstGeom prst="rect">
            <a:avLst/>
          </a:prstGeom>
          <a:solidFill>
            <a:schemeClr val="tx2"/>
          </a:solidFill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tr-TR" sz="2400" b="1" dirty="0">
              <a:solidFill>
                <a:srgbClr val="FFFFFF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tr-TR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TEŞEKKÜRLER</a:t>
            </a:r>
            <a:endParaRPr lang="tr-TR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ctr"/>
            <a:r>
              <a:rPr lang="tr-TR" dirty="0" smtClean="0">
                <a:solidFill>
                  <a:prstClr val="white"/>
                </a:solidFill>
              </a:rPr>
              <a:t>İhracat Genel Müdürlüğü</a:t>
            </a:r>
          </a:p>
          <a:p>
            <a:pPr algn="ctr" eaLnBrk="1" hangingPunct="1">
              <a:defRPr/>
            </a:pPr>
            <a:endParaRPr lang="tr-TR" sz="3200" dirty="0">
              <a:solidFill>
                <a:srgbClr val="000000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157" y="1343801"/>
            <a:ext cx="2687686" cy="201319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20549"/>
            <a:ext cx="1109261" cy="731564"/>
          </a:xfrm>
          <a:prstGeom prst="rect">
            <a:avLst/>
          </a:prstGeom>
        </p:spPr>
      </p:pic>
      <p:pic>
        <p:nvPicPr>
          <p:cNvPr id="5" name="Picture 91" descr="TQ_logo_dikdörtg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6296" y="1343801"/>
            <a:ext cx="1386716" cy="648742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</p:spPr>
      </p:pic>
      <p:sp>
        <p:nvSpPr>
          <p:cNvPr id="6" name="Footer Placeholder 3"/>
          <p:cNvSpPr txBox="1">
            <a:spLocks noGrp="1"/>
          </p:cNvSpPr>
          <p:nvPr/>
        </p:nvSpPr>
        <p:spPr>
          <a:xfrm>
            <a:off x="1828800" y="6524625"/>
            <a:ext cx="5672138" cy="252413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tr-TR" sz="1600" b="1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T.C. EKONOMİ BAKANLIĞI</a:t>
            </a:r>
            <a:endParaRPr lang="en-US" sz="1600" b="1" dirty="0"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1D8E25B-5D1A-4034-83BD-795CD755BDEE}" type="slidenum">
              <a:rPr lang="en-US" altLang="tr-TR" smtClean="0"/>
              <a:pPr>
                <a:defRPr/>
              </a:pPr>
              <a:t>23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7297152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275" y="403225"/>
            <a:ext cx="7818438" cy="396875"/>
          </a:xfrm>
        </p:spPr>
        <p:txBody>
          <a:bodyPr/>
          <a:lstStyle/>
          <a:p>
            <a:pPr algn="ctr" eaLnBrk="1" hangingPunct="1">
              <a:defRPr/>
            </a:pPr>
            <a:r>
              <a:rPr lang="tr-T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İHRACATA YÖNELİK DEVLET YARDIMLARI</a:t>
            </a:r>
            <a:endParaRPr lang="en-US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7992791"/>
              </p:ext>
            </p:extLst>
          </p:nvPr>
        </p:nvGraphicFramePr>
        <p:xfrm>
          <a:off x="32052" y="0"/>
          <a:ext cx="9234152" cy="6443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930275" y="995361"/>
            <a:ext cx="385763" cy="706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40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1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1298575" y="1564179"/>
            <a:ext cx="385763" cy="706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40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2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1455066" y="2158999"/>
            <a:ext cx="3841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40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3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1430268" y="2776872"/>
            <a:ext cx="385763" cy="706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4000" dirty="0">
                <a:latin typeface="+mj-lt"/>
              </a:rPr>
              <a:t>4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1237386" y="3483310"/>
            <a:ext cx="3857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40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5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793650" y="4217093"/>
            <a:ext cx="385762" cy="706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40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6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131942" y="5051849"/>
            <a:ext cx="38576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40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7</a:t>
            </a:r>
          </a:p>
        </p:txBody>
      </p:sp>
      <p:sp>
        <p:nvSpPr>
          <p:cNvPr id="13" name="Slayt Numarası Yer Tutucusu 2"/>
          <p:cNvSpPr>
            <a:spLocks noGrp="1"/>
          </p:cNvSpPr>
          <p:nvPr>
            <p:ph type="sldNum" sz="quarter" idx="10"/>
          </p:nvPr>
        </p:nvSpPr>
        <p:spPr>
          <a:xfrm>
            <a:off x="8537004" y="6525344"/>
            <a:ext cx="571500" cy="252412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914400">
              <a:defRPr/>
            </a:pPr>
            <a:fld id="{F334BFE6-68EA-4803-BC8D-1FF09260BDCF}" type="slidenum">
              <a:rPr lang="en-US" altLang="tr-TR" sz="14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defTabSz="914400">
                <a:defRPr/>
              </a:pPr>
              <a:t>3</a:t>
            </a:fld>
            <a:endParaRPr lang="en-US" altLang="tr-TR" sz="14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Footer Placeholder 3"/>
          <p:cNvSpPr txBox="1">
            <a:spLocks noGrp="1"/>
          </p:cNvSpPr>
          <p:nvPr/>
        </p:nvSpPr>
        <p:spPr>
          <a:xfrm>
            <a:off x="1828800" y="6524625"/>
            <a:ext cx="5672138" cy="252413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tr-TR" sz="1600" b="1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T.C. EKONOMİ BAKANLIĞI</a:t>
            </a:r>
            <a:endParaRPr lang="en-US" sz="1600" b="1" dirty="0"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5" name="Düzlem 14"/>
          <p:cNvSpPr/>
          <p:nvPr/>
        </p:nvSpPr>
        <p:spPr>
          <a:xfrm>
            <a:off x="1237386" y="5962579"/>
            <a:ext cx="7094824" cy="473209"/>
          </a:xfrm>
          <a:prstGeom prst="plaque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tr-TR" altLang="tr-TR" sz="2000" b="1" dirty="0" smtClean="0">
                <a:solidFill>
                  <a:srgbClr val="FFFFFF"/>
                </a:solidFill>
              </a:rPr>
              <a:t>TARIM ÜRÜNLERİNDE İHRACAT DESTEKLERİ</a:t>
            </a:r>
          </a:p>
        </p:txBody>
      </p:sp>
    </p:spTree>
    <p:extLst>
      <p:ext uri="{BB962C8B-B14F-4D97-AF65-F5344CB8AC3E}">
        <p14:creationId xmlns:p14="http://schemas.microsoft.com/office/powerpoint/2010/main" val="3155350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226634" y="2341756"/>
            <a:ext cx="661267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tr-TR" altLang="tr-TR" sz="3200" b="1" dirty="0">
                <a:solidFill>
                  <a:srgbClr val="B010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2009/5 </a:t>
            </a:r>
            <a:r>
              <a:rPr lang="tr-TR" altLang="tr-TR" sz="3200" b="1" dirty="0" smtClean="0">
                <a:solidFill>
                  <a:srgbClr val="B010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SAYILI YURT DIŞINDA GERÇEKLEŞTİRİLEN FUAR KATILIMLARININ DESTEKLENMESİNE İLİŞKİN TEBLİĞ</a:t>
            </a:r>
            <a:endParaRPr lang="tr-TR" altLang="tr-TR" sz="3200" b="1" dirty="0">
              <a:solidFill>
                <a:srgbClr val="B010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EDFEA5-6A27-4F64-B93A-2946D38D18B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5571" y="301021"/>
            <a:ext cx="822866" cy="535691"/>
          </a:xfrm>
          <a:prstGeom prst="rect">
            <a:avLst/>
          </a:prstGeom>
        </p:spPr>
      </p:pic>
      <p:sp>
        <p:nvSpPr>
          <p:cNvPr id="8" name="Footer Placeholder 3"/>
          <p:cNvSpPr txBox="1">
            <a:spLocks noGrp="1"/>
          </p:cNvSpPr>
          <p:nvPr/>
        </p:nvSpPr>
        <p:spPr>
          <a:xfrm>
            <a:off x="1828800" y="6524625"/>
            <a:ext cx="5672138" cy="252413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tr-TR" sz="1600" b="1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T.C. EKONOMİ BAKANLIĞI</a:t>
            </a:r>
            <a:endParaRPr lang="en-US" sz="1600" b="1" dirty="0"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7827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048710" y="332712"/>
            <a:ext cx="8028383" cy="396000"/>
          </a:xfrm>
        </p:spPr>
        <p:txBody>
          <a:bodyPr/>
          <a:lstStyle/>
          <a:p>
            <a:pPr algn="ctr"/>
            <a:r>
              <a:rPr lang="tr-TR" dirty="0" smtClean="0"/>
              <a:t>Yurt Dışı Fuar Desteği</a:t>
            </a:r>
            <a:endParaRPr lang="tr-TR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92100" y="1100400"/>
            <a:ext cx="8713788" cy="539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>
              <a:buNone/>
            </a:pPr>
            <a:r>
              <a:rPr lang="tr-TR" altLang="tr-TR" sz="2400" b="1" dirty="0" smtClean="0">
                <a:solidFill>
                  <a:srgbClr val="B010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AMAÇ</a:t>
            </a:r>
            <a:r>
              <a:rPr lang="tr-TR" altLang="tr-TR" sz="1800" b="1" dirty="0" smtClean="0"/>
              <a:t>			 Yurt dışında düzenlenen ticari nitelikli fuarlara katılımı 				sağlamak yoluyla ihracatımızın arttırılması</a:t>
            </a:r>
          </a:p>
          <a:p>
            <a:pPr defTabSz="914400" eaLnBrk="1" hangingPunct="1">
              <a:buFontTx/>
              <a:buNone/>
            </a:pPr>
            <a:endParaRPr lang="tr-TR" altLang="tr-TR" sz="2400" b="1" dirty="0" smtClean="0">
              <a:solidFill>
                <a:srgbClr val="B010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</a:endParaRPr>
          </a:p>
          <a:p>
            <a:pPr defTabSz="914400" eaLnBrk="1" hangingPunct="1">
              <a:buFontTx/>
              <a:buNone/>
            </a:pPr>
            <a:endParaRPr lang="tr-TR" altLang="tr-TR" sz="2400" b="1" dirty="0" smtClean="0">
              <a:solidFill>
                <a:srgbClr val="B010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</a:endParaRPr>
          </a:p>
          <a:p>
            <a:pPr defTabSz="914400" eaLnBrk="1" hangingPunct="1">
              <a:buFontTx/>
              <a:buNone/>
            </a:pPr>
            <a:r>
              <a:rPr lang="tr-TR" altLang="tr-TR" sz="2400" b="1" dirty="0" smtClean="0">
                <a:solidFill>
                  <a:srgbClr val="B010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HEDEF GRUBU</a:t>
            </a:r>
            <a:r>
              <a:rPr lang="tr-TR" altLang="tr-TR" sz="3900" b="1" dirty="0" smtClean="0">
                <a:solidFill>
                  <a:srgbClr val="000000"/>
                </a:solidFill>
                <a:ea typeface="ＭＳ Ｐゴシック" pitchFamily="34" charset="-128"/>
              </a:rPr>
              <a:t>			</a:t>
            </a:r>
            <a:endParaRPr lang="tr-TR" altLang="tr-TR" sz="2800" b="1" dirty="0" smtClean="0">
              <a:solidFill>
                <a:srgbClr val="000000"/>
              </a:solidFill>
            </a:endParaRPr>
          </a:p>
          <a:p>
            <a:pPr defTabSz="914400" eaLnBrk="1" hangingPunct="1">
              <a:buFontTx/>
              <a:buNone/>
            </a:pPr>
            <a:r>
              <a:rPr lang="tr-TR" altLang="tr-TR" sz="2800" b="1" dirty="0" smtClean="0">
                <a:solidFill>
                  <a:srgbClr val="000000"/>
                </a:solidFill>
                <a:ea typeface="ＭＳ Ｐゴシック" pitchFamily="34" charset="-128"/>
              </a:rPr>
              <a:t>		</a:t>
            </a:r>
          </a:p>
          <a:p>
            <a:pPr defTabSz="914400" eaLnBrk="1" hangingPunct="1">
              <a:buFontTx/>
              <a:buNone/>
            </a:pPr>
            <a:endParaRPr lang="tr-TR" altLang="tr-TR" sz="2800" b="1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defTabSz="914400" eaLnBrk="1" hangingPunct="1">
              <a:buFontTx/>
              <a:buNone/>
            </a:pPr>
            <a:endParaRPr lang="tr-TR" altLang="tr-TR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</a:endParaRPr>
          </a:p>
          <a:p>
            <a:pPr defTabSz="914400" eaLnBrk="1" hangingPunct="1">
              <a:buFontTx/>
              <a:buNone/>
            </a:pPr>
            <a:r>
              <a:rPr lang="tr-TR" altLang="tr-TR" sz="2400" b="1" dirty="0" smtClean="0">
                <a:solidFill>
                  <a:srgbClr val="B010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DESTEK</a:t>
            </a:r>
            <a:r>
              <a:rPr lang="tr-TR" altLang="tr-TR" sz="2400" b="1" dirty="0" smtClean="0">
                <a:solidFill>
                  <a:srgbClr val="B010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altLang="tr-TR" sz="2400" b="1" dirty="0" smtClean="0">
                <a:solidFill>
                  <a:srgbClr val="B010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ORANI	</a:t>
            </a:r>
          </a:p>
          <a:p>
            <a:pPr defTabSz="914400" eaLnBrk="1" hangingPunct="1">
              <a:buFontTx/>
              <a:buNone/>
            </a:pPr>
            <a:r>
              <a:rPr lang="tr-TR" altLang="tr-TR" sz="2400" b="1" dirty="0" smtClean="0">
                <a:solidFill>
                  <a:srgbClr val="B010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DESTEK LİMİTİ</a:t>
            </a:r>
            <a:endParaRPr lang="tr-TR" altLang="tr-TR" sz="2400" b="1" dirty="0" smtClean="0">
              <a:solidFill>
                <a:srgbClr val="B010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</a:endParaRPr>
          </a:p>
          <a:p>
            <a:pPr defTabSz="914400" eaLnBrk="1" hangingPunct="1">
              <a:buFontTx/>
              <a:buNone/>
            </a:pPr>
            <a:r>
              <a:rPr lang="tr-TR" altLang="tr-TR" sz="2800" b="1" dirty="0" smtClean="0">
                <a:solidFill>
                  <a:srgbClr val="000000"/>
                </a:solidFill>
                <a:latin typeface="Arial Tur" pitchFamily="34" charset="0"/>
                <a:ea typeface="ＭＳ Ｐゴシック" pitchFamily="34" charset="-128"/>
              </a:rPr>
              <a:t>	</a:t>
            </a:r>
            <a:endParaRPr lang="tr-TR" altLang="tr-TR" sz="1200" i="1" dirty="0" smtClean="0">
              <a:solidFill>
                <a:srgbClr val="000000"/>
              </a:solidFill>
              <a:latin typeface="Trebuchet MS" pitchFamily="34" charset="0"/>
            </a:endParaRPr>
          </a:p>
          <a:p>
            <a:pPr marL="1828800" lvl="4" indent="0" defTabSz="914400" eaLnBrk="1" hangingPunct="1">
              <a:buFont typeface="Arial" charset="0"/>
              <a:buNone/>
            </a:pPr>
            <a:r>
              <a:rPr lang="tr-TR" altLang="tr-TR" sz="1200" dirty="0" smtClean="0">
                <a:latin typeface="Trebuchet MS" pitchFamily="34" charset="0"/>
              </a:rPr>
              <a:t>	</a:t>
            </a:r>
            <a:endParaRPr lang="tr-TR" altLang="tr-TR" b="1" dirty="0" smtClean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11" name="AutoShape 7"/>
          <p:cNvSpPr>
            <a:spLocks/>
          </p:cNvSpPr>
          <p:nvPr/>
        </p:nvSpPr>
        <p:spPr bwMode="auto">
          <a:xfrm>
            <a:off x="2520734" y="2206366"/>
            <a:ext cx="398462" cy="1821614"/>
          </a:xfrm>
          <a:prstGeom prst="leftBrace">
            <a:avLst>
              <a:gd name="adj1" fmla="val 21880"/>
              <a:gd name="adj2" fmla="val 50000"/>
            </a:avLst>
          </a:prstGeom>
          <a:noFill/>
          <a:ln w="28575">
            <a:solidFill>
              <a:srgbClr val="B0102B"/>
            </a:solidFill>
            <a:round/>
            <a:headEnd/>
            <a:tailEnd type="triangl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>
              <a:latin typeface="Arial" charset="0"/>
            </a:endParaRPr>
          </a:p>
        </p:txBody>
      </p:sp>
      <p:sp>
        <p:nvSpPr>
          <p:cNvPr id="12" name="AutoShape 8"/>
          <p:cNvSpPr>
            <a:spLocks/>
          </p:cNvSpPr>
          <p:nvPr/>
        </p:nvSpPr>
        <p:spPr bwMode="auto">
          <a:xfrm>
            <a:off x="2558951" y="4755663"/>
            <a:ext cx="360362" cy="1173303"/>
          </a:xfrm>
          <a:prstGeom prst="leftBrace">
            <a:avLst>
              <a:gd name="adj1" fmla="val 33884"/>
              <a:gd name="adj2" fmla="val 50000"/>
            </a:avLst>
          </a:prstGeom>
          <a:noFill/>
          <a:ln w="28575">
            <a:solidFill>
              <a:srgbClr val="B0102B"/>
            </a:solidFill>
            <a:round/>
            <a:headEnd/>
            <a:tailEnd type="triangl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>
              <a:latin typeface="Arial" charset="0"/>
            </a:endParaRPr>
          </a:p>
        </p:txBody>
      </p:sp>
      <p:sp>
        <p:nvSpPr>
          <p:cNvPr id="13" name="Dikdörtgen 12"/>
          <p:cNvSpPr>
            <a:spLocks noChangeArrowheads="1"/>
          </p:cNvSpPr>
          <p:nvPr/>
        </p:nvSpPr>
        <p:spPr bwMode="auto">
          <a:xfrm>
            <a:off x="3058213" y="2280825"/>
            <a:ext cx="5296132" cy="172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  <a:buClr>
                <a:srgbClr val="CC3300"/>
              </a:buClr>
              <a:buNone/>
              <a:defRPr/>
            </a:pPr>
            <a:r>
              <a:rPr lang="tr-TR" altLang="tr-TR" sz="1800" b="1" dirty="0">
                <a:latin typeface="+mn-lt"/>
              </a:rPr>
              <a:t>İhracatçı Birliğine üye ve Türk Ticaret Kanunu hükümleri çerçevesinde kurulmuş </a:t>
            </a:r>
            <a:r>
              <a:rPr lang="tr-TR" altLang="tr-TR" sz="1800" b="1" dirty="0" smtClean="0">
                <a:latin typeface="+mn-lt"/>
              </a:rPr>
              <a:t>şirketler</a:t>
            </a:r>
          </a:p>
          <a:p>
            <a:pPr algn="just" eaLnBrk="1" hangingPunct="1">
              <a:lnSpc>
                <a:spcPct val="110000"/>
              </a:lnSpc>
              <a:buClr>
                <a:srgbClr val="CC3300"/>
              </a:buClr>
              <a:buNone/>
              <a:defRPr/>
            </a:pPr>
            <a:endParaRPr lang="tr-TR" altLang="tr-TR" sz="1000" b="1" dirty="0" smtClean="0">
              <a:latin typeface="+mn-lt"/>
            </a:endParaRPr>
          </a:p>
          <a:p>
            <a:pPr algn="just" eaLnBrk="1" hangingPunct="1">
              <a:lnSpc>
                <a:spcPct val="110000"/>
              </a:lnSpc>
              <a:buClr>
                <a:srgbClr val="CC3300"/>
              </a:buClr>
              <a:buNone/>
              <a:defRPr/>
            </a:pPr>
            <a:r>
              <a:rPr lang="tr-TR" altLang="tr-TR" sz="1800" b="1" dirty="0" smtClean="0">
                <a:latin typeface="+mn-lt"/>
              </a:rPr>
              <a:t>Üretici/imalatçı organizasyonları (</a:t>
            </a:r>
            <a:r>
              <a:rPr lang="tr-TR" altLang="tr-TR" sz="1800" b="1" dirty="0" err="1" smtClean="0">
                <a:latin typeface="+mn-lt"/>
              </a:rPr>
              <a:t>Sektörel</a:t>
            </a:r>
            <a:r>
              <a:rPr lang="tr-TR" altLang="tr-TR" sz="1800" b="1" dirty="0" smtClean="0">
                <a:latin typeface="+mn-lt"/>
              </a:rPr>
              <a:t> </a:t>
            </a:r>
            <a:r>
              <a:rPr lang="tr-TR" altLang="tr-TR" sz="1800" b="1" dirty="0">
                <a:latin typeface="+mn-lt"/>
              </a:rPr>
              <a:t>Tanıtım Grupları, Federasyon, Birlik, Dernek, vb.)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000" b="1" dirty="0" smtClean="0">
              <a:latin typeface="+mn-lt"/>
            </a:endParaRPr>
          </a:p>
        </p:txBody>
      </p:sp>
      <p:sp>
        <p:nvSpPr>
          <p:cNvPr id="15" name="Dikdörtgen 12"/>
          <p:cNvSpPr>
            <a:spLocks noChangeArrowheads="1"/>
          </p:cNvSpPr>
          <p:nvPr/>
        </p:nvSpPr>
        <p:spPr bwMode="auto">
          <a:xfrm>
            <a:off x="3074391" y="4603650"/>
            <a:ext cx="583882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 dirty="0"/>
              <a:t>%50, Bireysel Katılımda 15.000 ABD Doları </a:t>
            </a:r>
            <a:endParaRPr lang="tr-TR" altLang="tr-TR" sz="1800" b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 b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 dirty="0" smtClean="0"/>
              <a:t>%</a:t>
            </a:r>
            <a:r>
              <a:rPr lang="tr-TR" altLang="tr-TR" sz="1800" b="1" dirty="0"/>
              <a:t>50, </a:t>
            </a:r>
            <a:r>
              <a:rPr lang="tr-TR" altLang="tr-TR" sz="1800" b="1" dirty="0" smtClean="0"/>
              <a:t>Yurt dışı </a:t>
            </a:r>
            <a:r>
              <a:rPr lang="tr-TR" altLang="tr-TR" sz="1800" b="1" dirty="0"/>
              <a:t>Fuar Organizasyonlarında,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 dirty="0"/>
              <a:t>Genel </a:t>
            </a:r>
            <a:r>
              <a:rPr lang="tr-TR" altLang="tr-TR" sz="1800" b="1" dirty="0" smtClean="0"/>
              <a:t>fuarlarda </a:t>
            </a:r>
            <a:r>
              <a:rPr lang="tr-TR" altLang="tr-TR" sz="1800" b="1" dirty="0"/>
              <a:t>10.000 ABD Doları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 dirty="0" err="1"/>
              <a:t>Sektörel</a:t>
            </a:r>
            <a:r>
              <a:rPr lang="tr-TR" altLang="tr-TR" sz="1800" b="1" dirty="0"/>
              <a:t> </a:t>
            </a:r>
            <a:r>
              <a:rPr lang="tr-TR" altLang="tr-TR" sz="1800" b="1" dirty="0" smtClean="0"/>
              <a:t>fuarlarda </a:t>
            </a:r>
            <a:r>
              <a:rPr lang="tr-TR" altLang="tr-TR" sz="1800" b="1" dirty="0"/>
              <a:t>15.000 ABD Doları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EDFEA5-6A27-4F64-B93A-2946D38D18B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0" name="AutoShape 7"/>
          <p:cNvSpPr>
            <a:spLocks/>
          </p:cNvSpPr>
          <p:nvPr/>
        </p:nvSpPr>
        <p:spPr bwMode="auto">
          <a:xfrm>
            <a:off x="2558951" y="1248937"/>
            <a:ext cx="359714" cy="614587"/>
          </a:xfrm>
          <a:prstGeom prst="leftBrace">
            <a:avLst>
              <a:gd name="adj1" fmla="val 21880"/>
              <a:gd name="adj2" fmla="val 50000"/>
            </a:avLst>
          </a:prstGeom>
          <a:noFill/>
          <a:ln w="28575">
            <a:solidFill>
              <a:srgbClr val="B0102B"/>
            </a:solidFill>
            <a:round/>
            <a:headEnd/>
            <a:tailEnd type="triangl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>
              <a:latin typeface="Arial" charset="0"/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5571" y="301021"/>
            <a:ext cx="822866" cy="535691"/>
          </a:xfrm>
          <a:prstGeom prst="rect">
            <a:avLst/>
          </a:prstGeom>
        </p:spPr>
      </p:pic>
      <p:sp>
        <p:nvSpPr>
          <p:cNvPr id="18" name="Footer Placeholder 3"/>
          <p:cNvSpPr txBox="1">
            <a:spLocks noGrp="1"/>
          </p:cNvSpPr>
          <p:nvPr/>
        </p:nvSpPr>
        <p:spPr>
          <a:xfrm>
            <a:off x="1828800" y="6524625"/>
            <a:ext cx="5672138" cy="252413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tr-TR" sz="1600" b="1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T.C. EKONOMİ BAKANLIĞI</a:t>
            </a:r>
            <a:endParaRPr lang="en-US" sz="1600" b="1" dirty="0"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2688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972742" y="332712"/>
            <a:ext cx="8028383" cy="396000"/>
          </a:xfrm>
        </p:spPr>
        <p:txBody>
          <a:bodyPr/>
          <a:lstStyle/>
          <a:p>
            <a:pPr algn="ctr"/>
            <a:r>
              <a:rPr lang="tr-TR" dirty="0" smtClean="0"/>
              <a:t>Yurt Dışı Fuar Desteği</a:t>
            </a:r>
            <a:endParaRPr lang="tr-TR" dirty="0"/>
          </a:p>
        </p:txBody>
      </p:sp>
      <p:sp>
        <p:nvSpPr>
          <p:cNvPr id="6" name="_s69645"/>
          <p:cNvSpPr>
            <a:spLocks noChangeArrowheads="1"/>
          </p:cNvSpPr>
          <p:nvPr/>
        </p:nvSpPr>
        <p:spPr bwMode="auto">
          <a:xfrm>
            <a:off x="899592" y="2924944"/>
            <a:ext cx="3312368" cy="1944216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>
              <a:defRPr/>
            </a:pPr>
            <a:endParaRPr lang="tr-TR" sz="1400" dirty="0">
              <a:latin typeface="Times New Roman" pitchFamily="18" charset="0"/>
            </a:endParaRPr>
          </a:p>
          <a:p>
            <a:pPr algn="ctr">
              <a:defRPr/>
            </a:pPr>
            <a:r>
              <a:rPr lang="tr-TR" sz="1400" dirty="0">
                <a:latin typeface="+mn-lt"/>
              </a:rPr>
              <a:t> </a:t>
            </a:r>
            <a:r>
              <a:rPr lang="tr-TR" sz="24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BİREYSEL KATILIM</a:t>
            </a:r>
          </a:p>
          <a:p>
            <a:pPr>
              <a:defRPr/>
            </a:pPr>
            <a:endParaRPr lang="tr-TR" sz="1400" dirty="0">
              <a:latin typeface="Times New Roman" pitchFamily="18" charset="0"/>
            </a:endParaRPr>
          </a:p>
        </p:txBody>
      </p:sp>
      <p:sp>
        <p:nvSpPr>
          <p:cNvPr id="7" name="_s69645"/>
          <p:cNvSpPr>
            <a:spLocks noChangeArrowheads="1"/>
          </p:cNvSpPr>
          <p:nvPr/>
        </p:nvSpPr>
        <p:spPr bwMode="auto">
          <a:xfrm>
            <a:off x="4932040" y="2924944"/>
            <a:ext cx="3312368" cy="1944216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>
              <a:defRPr/>
            </a:pPr>
            <a:endParaRPr lang="tr-TR" sz="1400" dirty="0">
              <a:latin typeface="Times New Roman" pitchFamily="18" charset="0"/>
            </a:endParaRPr>
          </a:p>
          <a:p>
            <a:pPr algn="ctr">
              <a:defRPr/>
            </a:pPr>
            <a:r>
              <a:rPr lang="tr-TR" sz="1400" dirty="0">
                <a:solidFill>
                  <a:schemeClr val="tx2"/>
                </a:solidFill>
                <a:latin typeface="+mn-lt"/>
              </a:rPr>
              <a:t> </a:t>
            </a:r>
            <a:r>
              <a:rPr lang="tr-TR" sz="24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YURT DIŞI FUAR </a:t>
            </a:r>
          </a:p>
          <a:p>
            <a:pPr algn="ctr">
              <a:defRPr/>
            </a:pPr>
            <a:r>
              <a:rPr lang="tr-TR" sz="24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ORGANİZASYONU</a:t>
            </a:r>
          </a:p>
          <a:p>
            <a:pPr>
              <a:defRPr/>
            </a:pPr>
            <a:endParaRPr lang="tr-TR" sz="1400" dirty="0">
              <a:latin typeface="Times New Roman" pitchFamily="18" charset="0"/>
            </a:endParaRPr>
          </a:p>
        </p:txBody>
      </p:sp>
      <p:sp>
        <p:nvSpPr>
          <p:cNvPr id="8" name="Sağ Köşeli Ayraç 7"/>
          <p:cNvSpPr/>
          <p:nvPr/>
        </p:nvSpPr>
        <p:spPr>
          <a:xfrm rot="5400000" flipH="1">
            <a:off x="4464844" y="656431"/>
            <a:ext cx="358775" cy="4176713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cxnSp>
        <p:nvCxnSpPr>
          <p:cNvPr id="9" name="Düz Bağlayıcı 8"/>
          <p:cNvCxnSpPr>
            <a:stCxn id="8" idx="2"/>
          </p:cNvCxnSpPr>
          <p:nvPr/>
        </p:nvCxnSpPr>
        <p:spPr>
          <a:xfrm flipV="1">
            <a:off x="4643438" y="1989138"/>
            <a:ext cx="0" cy="5762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_s69645"/>
          <p:cNvSpPr>
            <a:spLocks noChangeArrowheads="1"/>
          </p:cNvSpPr>
          <p:nvPr/>
        </p:nvSpPr>
        <p:spPr bwMode="auto">
          <a:xfrm>
            <a:off x="1475656" y="1340768"/>
            <a:ext cx="6264696" cy="648072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>
              <a:defRPr/>
            </a:pPr>
            <a:endParaRPr lang="tr-TR" sz="1400" dirty="0">
              <a:latin typeface="Times New Roman" pitchFamily="18" charset="0"/>
            </a:endParaRPr>
          </a:p>
          <a:p>
            <a:pPr algn="ctr">
              <a:defRPr/>
            </a:pPr>
            <a:r>
              <a:rPr lang="tr-TR" sz="1400" dirty="0">
                <a:latin typeface="+mn-lt"/>
              </a:rPr>
              <a:t> </a:t>
            </a:r>
            <a:endParaRPr lang="tr-TR" sz="1400" dirty="0">
              <a:latin typeface="Times New Roman" pitchFamily="18" charset="0"/>
            </a:endParaRPr>
          </a:p>
        </p:txBody>
      </p:sp>
      <p:sp>
        <p:nvSpPr>
          <p:cNvPr id="13" name="Başlık 1"/>
          <p:cNvSpPr txBox="1">
            <a:spLocks/>
          </p:cNvSpPr>
          <p:nvPr/>
        </p:nvSpPr>
        <p:spPr bwMode="auto">
          <a:xfrm>
            <a:off x="1258888" y="1230313"/>
            <a:ext cx="6697662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tr-TR" altLang="tr-TR" sz="2400" b="1" kern="0" dirty="0" smtClean="0">
                <a:solidFill>
                  <a:srgbClr val="B010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YURT DIŞI FUARLARA KATILIM TÜRLERİ</a:t>
            </a:r>
            <a:endParaRPr lang="tr-TR" sz="2400" b="1" kern="0" dirty="0">
              <a:solidFill>
                <a:srgbClr val="B010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EDFEA5-6A27-4F64-B93A-2946D38D18B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5571" y="301021"/>
            <a:ext cx="822866" cy="535691"/>
          </a:xfrm>
          <a:prstGeom prst="rect">
            <a:avLst/>
          </a:prstGeom>
        </p:spPr>
      </p:pic>
      <p:sp>
        <p:nvSpPr>
          <p:cNvPr id="16" name="Footer Placeholder 3"/>
          <p:cNvSpPr txBox="1">
            <a:spLocks noGrp="1"/>
          </p:cNvSpPr>
          <p:nvPr/>
        </p:nvSpPr>
        <p:spPr>
          <a:xfrm>
            <a:off x="1828800" y="6524625"/>
            <a:ext cx="5672138" cy="252413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tr-TR" sz="1600" b="1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T.C. EKONOMİ BAKANLIĞI</a:t>
            </a:r>
            <a:endParaRPr lang="en-US" sz="1600" b="1" dirty="0"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8079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89892" y="1370699"/>
            <a:ext cx="8019210" cy="111601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>
              <a:defRPr/>
            </a:pPr>
            <a:endParaRPr lang="tr-TR" sz="2000" b="1" dirty="0">
              <a:solidFill>
                <a:schemeClr val="tx2"/>
              </a:solidFill>
              <a:latin typeface="Arial" panose="020B0604020202020204" pitchFamily="34" charset="0"/>
              <a:cs typeface="+mn-cs"/>
            </a:endParaRPr>
          </a:p>
          <a:p>
            <a:pPr>
              <a:defRPr/>
            </a:pPr>
            <a:endParaRPr lang="tr-TR" sz="2000" b="1" dirty="0">
              <a:solidFill>
                <a:schemeClr val="tx2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970653" y="1600144"/>
            <a:ext cx="7370956" cy="70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200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Milli Katılım:</a:t>
            </a:r>
            <a:r>
              <a:rPr lang="tr-TR" sz="22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 Türk firmalarının, yurt dışındaki bir fuara görevlendirilen organizatör ile yaptığı toplu katılımlı fuarlardır.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689892" y="2682077"/>
            <a:ext cx="8019210" cy="111601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>
              <a:defRPr/>
            </a:pPr>
            <a:endParaRPr lang="tr-TR" sz="2000" b="1" dirty="0">
              <a:solidFill>
                <a:schemeClr val="tx2"/>
              </a:solidFill>
              <a:latin typeface="Arial" panose="020B0604020202020204" pitchFamily="34" charset="0"/>
              <a:cs typeface="+mn-cs"/>
            </a:endParaRPr>
          </a:p>
          <a:p>
            <a:pPr>
              <a:defRPr/>
            </a:pPr>
            <a:endParaRPr lang="tr-TR" sz="2000" b="1" dirty="0">
              <a:solidFill>
                <a:schemeClr val="tx2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975243" y="2879909"/>
            <a:ext cx="758889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200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Türk İhraç Ürünleri Fuarı: </a:t>
            </a:r>
            <a:r>
              <a:rPr lang="tr-TR" sz="22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Görevlendirilen organizatörlerce Türk ihraç ürünlerinin</a:t>
            </a:r>
            <a:r>
              <a:rPr lang="en-US" sz="22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tr-TR" sz="22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tanıtımı amacıyla düzenlenen yurt dışı fuarlardır</a:t>
            </a:r>
            <a:r>
              <a:rPr lang="tr-TR" sz="2200" dirty="0" smtClean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683827" y="4005395"/>
            <a:ext cx="8019210" cy="111601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>
              <a:defRPr/>
            </a:pPr>
            <a:endParaRPr lang="tr-TR" sz="2000" b="1" dirty="0">
              <a:solidFill>
                <a:schemeClr val="tx2"/>
              </a:solidFill>
              <a:latin typeface="Arial" panose="020B0604020202020204" pitchFamily="34" charset="0"/>
              <a:cs typeface="+mn-cs"/>
            </a:endParaRPr>
          </a:p>
          <a:p>
            <a:pPr>
              <a:defRPr/>
            </a:pPr>
            <a:endParaRPr lang="tr-TR" sz="2000" b="1" dirty="0">
              <a:solidFill>
                <a:schemeClr val="tx2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697327" y="5307112"/>
            <a:ext cx="8019210" cy="111601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>
              <a:defRPr/>
            </a:pPr>
            <a:endParaRPr lang="tr-TR" sz="2000" b="1" dirty="0">
              <a:solidFill>
                <a:schemeClr val="tx2"/>
              </a:solidFill>
              <a:latin typeface="Arial" panose="020B0604020202020204" pitchFamily="34" charset="0"/>
              <a:cs typeface="+mn-cs"/>
            </a:endParaRPr>
          </a:p>
          <a:p>
            <a:pPr>
              <a:defRPr/>
            </a:pPr>
            <a:endParaRPr lang="tr-TR" sz="2000" b="1" dirty="0">
              <a:solidFill>
                <a:schemeClr val="tx2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975244" y="4085489"/>
            <a:ext cx="7616283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200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Sektörel Türk İhraç Ürünleri Fuarı: </a:t>
            </a:r>
            <a:r>
              <a:rPr lang="tr-TR" sz="22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Görevlendirilen   organizatörlerce Türk ihraç ürünlerinin</a:t>
            </a:r>
            <a:r>
              <a:rPr lang="en-US" sz="22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tr-TR" sz="22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tanıtımı amacıyla düzenlenen sektörel yurt dışı fuarlardır.</a:t>
            </a: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970652" y="5548141"/>
            <a:ext cx="7593485" cy="63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200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Yabancı Firma Katılımlı Sektörel Fuar:</a:t>
            </a:r>
            <a:r>
              <a:rPr lang="tr-TR" sz="22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 Görevli organizatörlerce </a:t>
            </a:r>
            <a:r>
              <a:rPr lang="tr-TR" sz="2200" dirty="0" err="1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sektörel</a:t>
            </a:r>
            <a:r>
              <a:rPr lang="tr-TR" sz="22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 yurt dışı fuarlardır.</a:t>
            </a:r>
            <a:endParaRPr lang="en-US" sz="2200" dirty="0" smtClean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8" name="Başlık 2"/>
          <p:cNvSpPr>
            <a:spLocks noGrp="1"/>
          </p:cNvSpPr>
          <p:nvPr>
            <p:ph type="title"/>
          </p:nvPr>
        </p:nvSpPr>
        <p:spPr>
          <a:xfrm>
            <a:off x="972742" y="332712"/>
            <a:ext cx="8028383" cy="396000"/>
          </a:xfrm>
        </p:spPr>
        <p:txBody>
          <a:bodyPr/>
          <a:lstStyle/>
          <a:p>
            <a:pPr algn="ctr"/>
            <a:r>
              <a:rPr lang="tr-TR" dirty="0" smtClean="0"/>
              <a:t>Yurt Dışı Fuar Desteği</a:t>
            </a:r>
            <a:endParaRPr lang="tr-TR" dirty="0"/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621258" y="884459"/>
            <a:ext cx="4742486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800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Yurt Dışı Fuar Organizasyonları</a:t>
            </a:r>
            <a:endParaRPr lang="tr-TR" sz="2800" dirty="0" smtClean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EDFEA5-6A27-4F64-B93A-2946D38D18B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5571" y="301021"/>
            <a:ext cx="822866" cy="535691"/>
          </a:xfrm>
          <a:prstGeom prst="rect">
            <a:avLst/>
          </a:prstGeom>
        </p:spPr>
      </p:pic>
      <p:sp>
        <p:nvSpPr>
          <p:cNvPr id="19" name="Footer Placeholder 3"/>
          <p:cNvSpPr txBox="1">
            <a:spLocks noGrp="1"/>
          </p:cNvSpPr>
          <p:nvPr/>
        </p:nvSpPr>
        <p:spPr>
          <a:xfrm>
            <a:off x="1828800" y="6524625"/>
            <a:ext cx="5672138" cy="252413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tr-TR" sz="1600" b="1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T.C. EKONOMİ BAKANLIĞI</a:t>
            </a:r>
            <a:endParaRPr lang="en-US" sz="1600" b="1" dirty="0"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2822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2"/>
          <p:cNvSpPr>
            <a:spLocks noChangeArrowheads="1"/>
          </p:cNvSpPr>
          <p:nvPr/>
        </p:nvSpPr>
        <p:spPr bwMode="auto">
          <a:xfrm>
            <a:off x="704056" y="963410"/>
            <a:ext cx="8216920" cy="5558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10000"/>
              </a:lnSpc>
              <a:buNone/>
              <a:defRPr/>
            </a:pPr>
            <a:r>
              <a:rPr lang="tr-TR" altLang="tr-TR" sz="3050" b="1" dirty="0" smtClean="0">
                <a:solidFill>
                  <a:srgbClr val="B010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Bireysel Katılım: </a:t>
            </a:r>
            <a:r>
              <a:rPr lang="tr-TR" altLang="tr-TR" sz="305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Bakanlık tarafından ilan edilen ve yurt dışında düzenlenen </a:t>
            </a:r>
            <a:r>
              <a:rPr lang="tr-TR" altLang="tr-TR" sz="3050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sektörel</a:t>
            </a:r>
            <a:r>
              <a:rPr lang="tr-TR" altLang="tr-TR" sz="305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nitelikteki uluslararası fuarlara firmaların doğrudan katılımlarıdır.</a:t>
            </a:r>
          </a:p>
          <a:p>
            <a:pPr eaLnBrk="1" hangingPunct="1">
              <a:lnSpc>
                <a:spcPct val="110000"/>
              </a:lnSpc>
              <a:buNone/>
              <a:defRPr/>
            </a:pPr>
            <a:endParaRPr lang="tr-TR" altLang="tr-TR" sz="3200" dirty="0" smtClean="0">
              <a:latin typeface="+mn-lt"/>
            </a:endParaRPr>
          </a:p>
          <a:p>
            <a:pPr eaLnBrk="1" hangingPunct="1">
              <a:lnSpc>
                <a:spcPct val="110000"/>
              </a:lnSpc>
              <a:buNone/>
              <a:defRPr/>
            </a:pPr>
            <a:endParaRPr lang="tr-TR" altLang="tr-TR" sz="1800" dirty="0" smtClean="0">
              <a:latin typeface="+mn-lt"/>
              <a:cs typeface="Arial" pitchFamily="34" charset="0"/>
            </a:endParaRPr>
          </a:p>
          <a:p>
            <a:pPr eaLnBrk="1" hangingPunct="1">
              <a:lnSpc>
                <a:spcPct val="110000"/>
              </a:lnSpc>
              <a:buNone/>
              <a:defRPr/>
            </a:pPr>
            <a:r>
              <a:rPr lang="tr-TR" altLang="tr-TR" sz="2800" b="1" dirty="0" smtClean="0">
                <a:solidFill>
                  <a:srgbClr val="B010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Destek unsurları</a:t>
            </a:r>
            <a:endParaRPr lang="tr-TR" altLang="tr-TR" sz="2800" b="1" dirty="0" smtClean="0">
              <a:solidFill>
                <a:srgbClr val="B010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endParaRPr lang="tr-TR" altLang="tr-TR" sz="2800" dirty="0" smtClean="0">
              <a:latin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endParaRPr lang="tr-TR" altLang="tr-TR" sz="2400" i="1" dirty="0" smtClean="0">
              <a:latin typeface="+mn-lt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endParaRPr lang="tr-TR" altLang="tr-TR" sz="1600" i="1" dirty="0" smtClean="0">
              <a:latin typeface="+mn-lt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tr-TR" altLang="tr-TR" sz="2400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2016 yılında halihazırda bu kapsamda 2867 fuar izni verilmiştir. </a:t>
            </a:r>
          </a:p>
        </p:txBody>
      </p:sp>
      <p:sp>
        <p:nvSpPr>
          <p:cNvPr id="9" name="Dikdörtgen 8"/>
          <p:cNvSpPr/>
          <p:nvPr/>
        </p:nvSpPr>
        <p:spPr>
          <a:xfrm>
            <a:off x="3668746" y="3282729"/>
            <a:ext cx="4739268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Clr>
                <a:schemeClr val="accent2"/>
              </a:buClr>
              <a:defRPr/>
            </a:pPr>
            <a:r>
              <a:rPr lang="tr-TR" altLang="tr-TR" sz="24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Fuarın yetkili organizatörüne ödenen boş alan </a:t>
            </a:r>
            <a:r>
              <a:rPr lang="tr-TR" altLang="tr-TR" sz="24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kirası</a:t>
            </a:r>
          </a:p>
          <a:p>
            <a:pPr algn="just">
              <a:lnSpc>
                <a:spcPct val="90000"/>
              </a:lnSpc>
              <a:buClr>
                <a:schemeClr val="accent2"/>
              </a:buClr>
              <a:defRPr/>
            </a:pPr>
            <a:r>
              <a:rPr lang="tr-TR" altLang="tr-TR" sz="8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 </a:t>
            </a:r>
          </a:p>
          <a:p>
            <a:pPr algn="just">
              <a:lnSpc>
                <a:spcPct val="90000"/>
              </a:lnSpc>
              <a:buClr>
                <a:schemeClr val="accent2"/>
              </a:buClr>
              <a:defRPr/>
            </a:pPr>
            <a:r>
              <a:rPr lang="tr-TR" altLang="tr-TR" sz="2400" dirty="0" err="1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Stand</a:t>
            </a:r>
            <a:r>
              <a:rPr lang="tr-TR" altLang="tr-TR" sz="24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 </a:t>
            </a:r>
            <a:r>
              <a:rPr lang="tr-TR" altLang="tr-TR" sz="24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harcamaları</a:t>
            </a:r>
          </a:p>
          <a:p>
            <a:pPr algn="just">
              <a:lnSpc>
                <a:spcPct val="90000"/>
              </a:lnSpc>
              <a:buClr>
                <a:schemeClr val="accent2"/>
              </a:buClr>
              <a:defRPr/>
            </a:pPr>
            <a:endParaRPr lang="tr-TR" altLang="tr-TR" sz="800" dirty="0">
              <a:solidFill>
                <a:schemeClr val="tx2">
                  <a:lumMod val="75000"/>
                </a:schemeClr>
              </a:solidFill>
              <a:latin typeface="+mn-lt"/>
              <a:cs typeface="Arial" pitchFamily="34" charset="0"/>
            </a:endParaRPr>
          </a:p>
          <a:p>
            <a:pPr algn="just">
              <a:lnSpc>
                <a:spcPct val="90000"/>
              </a:lnSpc>
              <a:buClr>
                <a:schemeClr val="accent2"/>
              </a:buClr>
              <a:defRPr/>
            </a:pPr>
            <a:r>
              <a:rPr lang="tr-TR" altLang="tr-TR" sz="24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Katılımcının nakliye </a:t>
            </a:r>
            <a:r>
              <a:rPr lang="tr-TR" altLang="tr-TR" sz="24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harcamaları</a:t>
            </a:r>
          </a:p>
          <a:p>
            <a:pPr algn="just">
              <a:lnSpc>
                <a:spcPct val="90000"/>
              </a:lnSpc>
              <a:buClr>
                <a:schemeClr val="accent2"/>
              </a:buClr>
              <a:defRPr/>
            </a:pPr>
            <a:endParaRPr lang="tr-TR" altLang="tr-TR" sz="800" dirty="0">
              <a:solidFill>
                <a:schemeClr val="tx2">
                  <a:lumMod val="75000"/>
                </a:schemeClr>
              </a:solidFill>
              <a:latin typeface="+mn-lt"/>
              <a:cs typeface="Arial" pitchFamily="34" charset="0"/>
            </a:endParaRPr>
          </a:p>
          <a:p>
            <a:pPr algn="just" eaLnBrk="1" hangingPunct="1">
              <a:lnSpc>
                <a:spcPct val="90000"/>
              </a:lnSpc>
              <a:buClr>
                <a:srgbClr val="CC3300"/>
              </a:buClr>
              <a:defRPr/>
            </a:pPr>
            <a:endParaRPr lang="tr-TR" altLang="tr-TR" sz="800" dirty="0">
              <a:solidFill>
                <a:schemeClr val="tx2">
                  <a:lumMod val="75000"/>
                </a:schemeClr>
              </a:solidFill>
              <a:latin typeface="+mn-lt"/>
              <a:cs typeface="Arial" pitchFamily="34" charset="0"/>
            </a:endParaRPr>
          </a:p>
          <a:p>
            <a:pPr algn="just" eaLnBrk="1" hangingPunct="1">
              <a:lnSpc>
                <a:spcPct val="90000"/>
              </a:lnSpc>
              <a:buClr>
                <a:srgbClr val="CC3300"/>
              </a:buClr>
              <a:defRPr/>
            </a:pPr>
            <a:r>
              <a:rPr lang="tr-TR" sz="24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Katılımcıların </a:t>
            </a:r>
            <a:r>
              <a:rPr lang="tr-TR" sz="24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ekonomi sınıfı </a:t>
            </a:r>
            <a:r>
              <a:rPr lang="tr-TR" sz="24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gidiş-dönüş </a:t>
            </a:r>
            <a:r>
              <a:rPr lang="tr-TR" sz="24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ulaşım </a:t>
            </a:r>
            <a:r>
              <a:rPr lang="tr-TR" sz="24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masrafları</a:t>
            </a:r>
          </a:p>
        </p:txBody>
      </p:sp>
      <p:sp>
        <p:nvSpPr>
          <p:cNvPr id="10" name="AutoShape 8"/>
          <p:cNvSpPr>
            <a:spLocks/>
          </p:cNvSpPr>
          <p:nvPr/>
        </p:nvSpPr>
        <p:spPr bwMode="auto">
          <a:xfrm>
            <a:off x="3295471" y="3423414"/>
            <a:ext cx="272915" cy="2029525"/>
          </a:xfrm>
          <a:prstGeom prst="leftBrace">
            <a:avLst>
              <a:gd name="adj1" fmla="val 33884"/>
              <a:gd name="adj2" fmla="val 50000"/>
            </a:avLst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>
              <a:latin typeface="Arial" charset="0"/>
            </a:endParaRPr>
          </a:p>
        </p:txBody>
      </p:sp>
      <p:sp>
        <p:nvSpPr>
          <p:cNvPr id="11" name="Başlık 2"/>
          <p:cNvSpPr>
            <a:spLocks noGrp="1"/>
          </p:cNvSpPr>
          <p:nvPr>
            <p:ph type="title"/>
          </p:nvPr>
        </p:nvSpPr>
        <p:spPr>
          <a:xfrm>
            <a:off x="972742" y="332712"/>
            <a:ext cx="8028383" cy="396000"/>
          </a:xfrm>
        </p:spPr>
        <p:txBody>
          <a:bodyPr/>
          <a:lstStyle/>
          <a:p>
            <a:pPr algn="ctr"/>
            <a:r>
              <a:rPr lang="tr-TR" dirty="0" smtClean="0"/>
              <a:t>Yurt Dışı Fuar Desteği</a:t>
            </a:r>
            <a:endParaRPr lang="tr-TR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EDFEA5-6A27-4F64-B93A-2946D38D18B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5571" y="301021"/>
            <a:ext cx="822866" cy="535691"/>
          </a:xfrm>
          <a:prstGeom prst="rect">
            <a:avLst/>
          </a:prstGeom>
        </p:spPr>
      </p:pic>
      <p:sp>
        <p:nvSpPr>
          <p:cNvPr id="14" name="Footer Placeholder 3"/>
          <p:cNvSpPr txBox="1">
            <a:spLocks noGrp="1"/>
          </p:cNvSpPr>
          <p:nvPr/>
        </p:nvSpPr>
        <p:spPr>
          <a:xfrm>
            <a:off x="1828800" y="6524625"/>
            <a:ext cx="5672138" cy="252413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tr-TR" sz="1600" b="1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T.C. EKONOMİ BAKANLIĞI</a:t>
            </a:r>
            <a:endParaRPr lang="en-US" sz="1600" b="1" dirty="0"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0109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32"/>
          <p:cNvSpPr>
            <a:spLocks noChangeArrowheads="1"/>
          </p:cNvSpPr>
          <p:nvPr/>
        </p:nvSpPr>
        <p:spPr bwMode="auto">
          <a:xfrm>
            <a:off x="673138" y="1821585"/>
            <a:ext cx="2610758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tr-TR" altLang="tr-TR" sz="2800" b="1" dirty="0">
                <a:solidFill>
                  <a:srgbClr val="B010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Destek unsurları</a:t>
            </a:r>
          </a:p>
        </p:txBody>
      </p:sp>
      <p:sp>
        <p:nvSpPr>
          <p:cNvPr id="14" name="Dikdörtgen 13"/>
          <p:cNvSpPr/>
          <p:nvPr/>
        </p:nvSpPr>
        <p:spPr>
          <a:xfrm>
            <a:off x="3668746" y="1456997"/>
            <a:ext cx="47392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r-TR" altLang="tr-TR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Organizatöre ödenen </a:t>
            </a:r>
            <a:r>
              <a:rPr lang="tr-TR" altLang="tr-TR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katılım bedeli</a:t>
            </a:r>
          </a:p>
          <a:p>
            <a:pPr algn="just">
              <a:lnSpc>
                <a:spcPct val="90000"/>
              </a:lnSpc>
              <a:buClr>
                <a:schemeClr val="accent2"/>
              </a:buClr>
              <a:defRPr/>
            </a:pPr>
            <a:endParaRPr lang="tr-TR" altLang="tr-TR" sz="1200" dirty="0" smtClean="0">
              <a:solidFill>
                <a:schemeClr val="tx2">
                  <a:lumMod val="75000"/>
                </a:schemeClr>
              </a:solidFill>
              <a:latin typeface="+mn-lt"/>
              <a:cs typeface="Arial" pitchFamily="34" charset="0"/>
            </a:endParaRPr>
          </a:p>
          <a:p>
            <a:pPr algn="just">
              <a:lnSpc>
                <a:spcPct val="90000"/>
              </a:lnSpc>
              <a:buClr>
                <a:schemeClr val="accent2"/>
              </a:buClr>
              <a:defRPr/>
            </a:pPr>
            <a:r>
              <a:rPr lang="tr-TR" altLang="tr-TR" sz="8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 </a:t>
            </a:r>
          </a:p>
          <a:p>
            <a:pPr algn="just" eaLnBrk="1" hangingPunct="1">
              <a:lnSpc>
                <a:spcPct val="90000"/>
              </a:lnSpc>
              <a:buClr>
                <a:srgbClr val="CC3300"/>
              </a:buClr>
              <a:defRPr/>
            </a:pPr>
            <a:r>
              <a:rPr lang="tr-TR" sz="24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Katılımcıların </a:t>
            </a:r>
            <a:r>
              <a:rPr lang="tr-TR" sz="24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ekonomi sınıfı </a:t>
            </a:r>
            <a:r>
              <a:rPr lang="tr-TR" sz="24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gidiş-dönüş </a:t>
            </a:r>
            <a:r>
              <a:rPr lang="tr-TR" sz="24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ulaşım </a:t>
            </a:r>
            <a:r>
              <a:rPr lang="tr-TR" sz="24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masrafları</a:t>
            </a:r>
          </a:p>
        </p:txBody>
      </p:sp>
      <p:sp>
        <p:nvSpPr>
          <p:cNvPr id="15" name="AutoShape 8"/>
          <p:cNvSpPr>
            <a:spLocks/>
          </p:cNvSpPr>
          <p:nvPr/>
        </p:nvSpPr>
        <p:spPr bwMode="auto">
          <a:xfrm>
            <a:off x="3315569" y="1653683"/>
            <a:ext cx="384849" cy="1290237"/>
          </a:xfrm>
          <a:prstGeom prst="leftBrace">
            <a:avLst>
              <a:gd name="adj1" fmla="val 33884"/>
              <a:gd name="adj2" fmla="val 50000"/>
            </a:avLst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>
              <a:latin typeface="Arial" charset="0"/>
            </a:endParaRPr>
          </a:p>
        </p:txBody>
      </p:sp>
      <p:sp>
        <p:nvSpPr>
          <p:cNvPr id="16" name="Dikdörtgen 1"/>
          <p:cNvSpPr>
            <a:spLocks noChangeArrowheads="1"/>
          </p:cNvSpPr>
          <p:nvPr/>
        </p:nvSpPr>
        <p:spPr bwMode="auto">
          <a:xfrm>
            <a:off x="689840" y="6061446"/>
            <a:ext cx="80787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accent6"/>
              </a:buClr>
              <a:buNone/>
              <a:defRPr/>
            </a:pPr>
            <a:r>
              <a:rPr lang="tr-TR" altLang="tr-TR" sz="2000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2016 yılında halihazırda bu kapsamda; 245 fuar izni verilmiştir.</a:t>
            </a:r>
          </a:p>
        </p:txBody>
      </p:sp>
      <p:sp>
        <p:nvSpPr>
          <p:cNvPr id="17" name="Dikdörtgen 16"/>
          <p:cNvSpPr/>
          <p:nvPr/>
        </p:nvSpPr>
        <p:spPr>
          <a:xfrm>
            <a:off x="793700" y="4214166"/>
            <a:ext cx="2369634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r-TR" altLang="tr-TR" sz="2800" b="1" dirty="0" smtClean="0">
                <a:solidFill>
                  <a:srgbClr val="B010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Katılım Bedeli</a:t>
            </a:r>
            <a:endParaRPr lang="tr-TR" sz="2800" b="1" dirty="0" smtClean="0">
              <a:solidFill>
                <a:srgbClr val="B010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18" name="Dikdörtgen 17"/>
          <p:cNvSpPr/>
          <p:nvPr/>
        </p:nvSpPr>
        <p:spPr>
          <a:xfrm>
            <a:off x="3680320" y="3470765"/>
            <a:ext cx="4905843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r-TR" altLang="tr-TR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Organizatöre </a:t>
            </a:r>
            <a:r>
              <a:rPr lang="tr-TR" altLang="tr-TR" sz="2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ödenen </a:t>
            </a:r>
            <a:r>
              <a:rPr lang="tr-TR" altLang="tr-TR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fuarla ilgili nakliye, gümrükleme, sigorta, yer kirası, </a:t>
            </a:r>
            <a:r>
              <a:rPr lang="tr-TR" altLang="tr-TR" sz="24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stand</a:t>
            </a:r>
            <a:r>
              <a:rPr lang="tr-TR" altLang="tr-TR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konstrüksiyonu, dekorasyon giderleri ve verilecek hizmetler toplamının metrekare satış fiyatına yansıtılmış, desteğe esas azami bedel</a:t>
            </a:r>
            <a:endParaRPr lang="tr-TR" sz="2400" dirty="0" smtClean="0">
              <a:solidFill>
                <a:schemeClr val="tx2">
                  <a:lumMod val="7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9" name="AutoShape 8"/>
          <p:cNvSpPr>
            <a:spLocks/>
          </p:cNvSpPr>
          <p:nvPr/>
        </p:nvSpPr>
        <p:spPr bwMode="auto">
          <a:xfrm>
            <a:off x="3296015" y="3588109"/>
            <a:ext cx="372731" cy="1754549"/>
          </a:xfrm>
          <a:prstGeom prst="leftBrace">
            <a:avLst>
              <a:gd name="adj1" fmla="val 33884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>
              <a:latin typeface="Arial" charset="0"/>
            </a:endParaRP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621258" y="884459"/>
            <a:ext cx="4742486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800" b="1" i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Yurt Dışı Fuar Organizasyonları</a:t>
            </a:r>
            <a:endParaRPr lang="tr-TR" sz="2800" i="1" dirty="0" smtClean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5" name="Başlık 2"/>
          <p:cNvSpPr>
            <a:spLocks noGrp="1"/>
          </p:cNvSpPr>
          <p:nvPr>
            <p:ph type="title"/>
          </p:nvPr>
        </p:nvSpPr>
        <p:spPr>
          <a:xfrm>
            <a:off x="972742" y="332712"/>
            <a:ext cx="8028383" cy="396000"/>
          </a:xfrm>
        </p:spPr>
        <p:txBody>
          <a:bodyPr/>
          <a:lstStyle/>
          <a:p>
            <a:pPr algn="ctr"/>
            <a:r>
              <a:rPr lang="tr-TR" dirty="0" smtClean="0"/>
              <a:t>Yurt Dışı Fuar Desteği</a:t>
            </a:r>
            <a:endParaRPr lang="tr-TR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EDFEA5-6A27-4F64-B93A-2946D38D18B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22" name="Resim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5571" y="301021"/>
            <a:ext cx="822866" cy="535691"/>
          </a:xfrm>
          <a:prstGeom prst="rect">
            <a:avLst/>
          </a:prstGeom>
        </p:spPr>
      </p:pic>
      <p:sp>
        <p:nvSpPr>
          <p:cNvPr id="23" name="Footer Placeholder 3"/>
          <p:cNvSpPr txBox="1">
            <a:spLocks noGrp="1"/>
          </p:cNvSpPr>
          <p:nvPr/>
        </p:nvSpPr>
        <p:spPr>
          <a:xfrm>
            <a:off x="1828800" y="6524625"/>
            <a:ext cx="5672138" cy="252413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tr-TR" sz="1600" b="1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T.C. EKONOMİ BAKANLIĞI</a:t>
            </a:r>
            <a:endParaRPr lang="en-US" sz="1600" b="1" dirty="0"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5492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ffectLst/>
        <a:extLst/>
      </a:spPr>
      <a:bodyPr>
        <a:spAutoFit/>
      </a:bodyPr>
      <a:lstStyle>
        <a:defPPr algn="ctr" defTabSz="914400" eaLnBrk="1" hangingPunct="1">
          <a:defRPr sz="2400" b="1" u="sng" dirty="0" smtClean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8810</TotalTime>
  <Words>1186</Words>
  <Application>Microsoft Office PowerPoint</Application>
  <PresentationFormat>Ekran Gösterisi (4:3)</PresentationFormat>
  <Paragraphs>331</Paragraphs>
  <Slides>23</Slides>
  <Notes>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33" baseType="lpstr">
      <vt:lpstr>MS PGothic</vt:lpstr>
      <vt:lpstr>MS PGothic</vt:lpstr>
      <vt:lpstr>Arial</vt:lpstr>
      <vt:lpstr>Arial Narrow</vt:lpstr>
      <vt:lpstr>Arial Tur</vt:lpstr>
      <vt:lpstr>Calibri</vt:lpstr>
      <vt:lpstr>Times New Roman</vt:lpstr>
      <vt:lpstr>Trebuchet MS</vt:lpstr>
      <vt:lpstr>Wingdings</vt:lpstr>
      <vt:lpstr>Theme1</vt:lpstr>
      <vt:lpstr>PowerPoint Sunusu</vt:lpstr>
      <vt:lpstr>PowerPoint Sunusu</vt:lpstr>
      <vt:lpstr>İHRACATA YÖNELİK DEVLET YARDIMLARI</vt:lpstr>
      <vt:lpstr>PowerPoint Sunusu</vt:lpstr>
      <vt:lpstr>Yurt Dışı Fuar Desteği</vt:lpstr>
      <vt:lpstr>Yurt Dışı Fuar Desteği</vt:lpstr>
      <vt:lpstr>Yurt Dışı Fuar Desteği</vt:lpstr>
      <vt:lpstr>Yurt Dışı Fuar Desteği</vt:lpstr>
      <vt:lpstr>Yurt Dışı Fuar Desteği</vt:lpstr>
      <vt:lpstr>Yurt Dışı Fuar Desteği</vt:lpstr>
      <vt:lpstr>Yurt Dışı Fuar Desteği</vt:lpstr>
      <vt:lpstr>Yurt Dışı Fuar Desteği</vt:lpstr>
      <vt:lpstr>Yurt Dışı Fuar Desteği</vt:lpstr>
      <vt:lpstr>Yurt Dışı Fuar Desteği</vt:lpstr>
      <vt:lpstr>Yurt Dışı Fuar Desteği</vt:lpstr>
      <vt:lpstr>Yurt Dışı Fuar Desteği</vt:lpstr>
      <vt:lpstr>Yurt Dışı Fuar Desteği</vt:lpstr>
      <vt:lpstr>BIOFACH Nürnberg-Almanya</vt:lpstr>
      <vt:lpstr>FRUIT LOGISTICA Berlin-Almanya</vt:lpstr>
      <vt:lpstr>TAYLAND TÜRK İHRAÇ ÜRÜNLERİ FUARI Bangkok-Tayland </vt:lpstr>
      <vt:lpstr>BASRAH BUILDING Basra-Irak</vt:lpstr>
      <vt:lpstr>GHANA BIG 5 SHOW Akra-Gana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guldalis</dc:creator>
  <cp:lastModifiedBy>Osman Nuri Gökbulut</cp:lastModifiedBy>
  <cp:revision>945</cp:revision>
  <cp:lastPrinted>2016-08-25T06:05:49Z</cp:lastPrinted>
  <dcterms:created xsi:type="dcterms:W3CDTF">2012-03-02T01:46:24Z</dcterms:created>
  <dcterms:modified xsi:type="dcterms:W3CDTF">2016-10-13T13:09:15Z</dcterms:modified>
</cp:coreProperties>
</file>